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054" r:id="rId2"/>
  </p:sldMasterIdLst>
  <p:notesMasterIdLst>
    <p:notesMasterId r:id="rId33"/>
  </p:notesMasterIdLst>
  <p:sldIdLst>
    <p:sldId id="1274" r:id="rId3"/>
    <p:sldId id="258" r:id="rId4"/>
    <p:sldId id="276" r:id="rId5"/>
    <p:sldId id="550" r:id="rId6"/>
    <p:sldId id="422" r:id="rId7"/>
    <p:sldId id="277" r:id="rId8"/>
    <p:sldId id="259" r:id="rId9"/>
    <p:sldId id="266" r:id="rId10"/>
    <p:sldId id="267" r:id="rId11"/>
    <p:sldId id="268" r:id="rId12"/>
    <p:sldId id="256" r:id="rId13"/>
    <p:sldId id="279" r:id="rId14"/>
    <p:sldId id="269" r:id="rId15"/>
    <p:sldId id="278" r:id="rId16"/>
    <p:sldId id="270" r:id="rId17"/>
    <p:sldId id="281" r:id="rId18"/>
    <p:sldId id="1276" r:id="rId19"/>
    <p:sldId id="280" r:id="rId20"/>
    <p:sldId id="282" r:id="rId21"/>
    <p:sldId id="257" r:id="rId22"/>
    <p:sldId id="264" r:id="rId23"/>
    <p:sldId id="1270" r:id="rId24"/>
    <p:sldId id="1271" r:id="rId25"/>
    <p:sldId id="1272" r:id="rId26"/>
    <p:sldId id="271" r:id="rId27"/>
    <p:sldId id="273" r:id="rId28"/>
    <p:sldId id="1273" r:id="rId29"/>
    <p:sldId id="274" r:id="rId30"/>
    <p:sldId id="275" r:id="rId31"/>
    <p:sldId id="1275" r:id="rId32"/>
  </p:sldIdLst>
  <p:sldSz cx="109728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66"/>
    <a:srgbClr val="000000"/>
    <a:srgbClr val="FF8000"/>
    <a:srgbClr val="EF01C2"/>
    <a:srgbClr val="66CCFF"/>
    <a:srgbClr val="CCCCCC"/>
    <a:srgbClr val="804000"/>
    <a:srgbClr val="0A805D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95088" autoAdjust="0"/>
  </p:normalViewPr>
  <p:slideViewPr>
    <p:cSldViewPr>
      <p:cViewPr varScale="1">
        <p:scale>
          <a:sx n="115" d="100"/>
          <a:sy n="115" d="100"/>
        </p:scale>
        <p:origin x="810" y="120"/>
      </p:cViewPr>
      <p:guideLst>
        <p:guide orient="horz" pos="2160"/>
        <p:guide pos="2880"/>
        <p:guide pos="3456"/>
      </p:guideLst>
    </p:cSldViewPr>
  </p:slideViewPr>
  <p:outlineViewPr>
    <p:cViewPr>
      <p:scale>
        <a:sx n="33" d="100"/>
        <a:sy n="33" d="100"/>
      </p:scale>
      <p:origin x="0" y="9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90585114-4EE3-6746-81B6-95D02A570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8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lide Image Placeholder 1">
            <a:extLst>
              <a:ext uri="{FF2B5EF4-FFF2-40B4-BE49-F238E27FC236}">
                <a16:creationId xmlns="" xmlns:a16="http://schemas.microsoft.com/office/drawing/2014/main" id="{7AB423F8-F959-41BC-AF00-C2C636EC75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2" name="Notes Placeholder 2">
            <a:extLst>
              <a:ext uri="{FF2B5EF4-FFF2-40B4-BE49-F238E27FC236}">
                <a16:creationId xmlns="" xmlns:a16="http://schemas.microsoft.com/office/drawing/2014/main" id="{0BB18C2E-2B27-4791-9515-E7665B84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Figure 1 </a:t>
            </a:r>
            <a:r>
              <a:rPr lang="en-US" altLang="en-US">
                <a:latin typeface="Arial" panose="020B0604020202020204" pitchFamily="34" charset="0"/>
              </a:rPr>
              <a:t>A conceptual diagram illustrating possible scenarios for the win ratio method.
</a:t>
            </a:r>
          </a:p>
        </p:txBody>
      </p:sp>
      <p:sp>
        <p:nvSpPr>
          <p:cNvPr id="163843" name="Slide Number Placeholder 3">
            <a:extLst>
              <a:ext uri="{FF2B5EF4-FFF2-40B4-BE49-F238E27FC236}">
                <a16:creationId xmlns="" xmlns:a16="http://schemas.microsoft.com/office/drawing/2014/main" id="{CC21E4CD-6B27-4C89-8C69-2006A5B1F4A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BAC6659-CB94-4054-967A-350A5F99FB1B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2039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8601"/>
            <a:ext cx="932688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17520" y="5943600"/>
            <a:ext cx="5852160" cy="685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4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3"/>
            <a:ext cx="256032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3"/>
            <a:ext cx="256032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E84FD6-F53D-1F4A-9810-AA617F5287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6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1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1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3"/>
            <a:ext cx="256032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3"/>
            <a:ext cx="256032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6F5CEE-95EF-7B47-A51D-2F108AD5A6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5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2A9E5C-FF16-46DD-ABCC-2E3AA7C82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44F2CDD-D104-4917-B512-87FD95518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B3BB96-FA0D-4129-9979-5664E3DB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A862F9-3927-44AB-8501-CD091173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F9861A-213D-4F4A-848D-B3EBB212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DC6CF4-3C92-45FF-AED1-62EAC471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48E335-932C-483B-BCA3-BF5D1A33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FDB9AE-9E18-4C19-AFC7-BAA4A367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B4F1DB-34F4-470E-A851-3E1966CD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B70124-FD8C-4698-BE96-78DAE8E9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4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A6CC63-BB97-407C-929E-9E1AF37F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4A0675-4BCF-4D54-9A62-6F99C130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D6FA68-3670-432B-B6A1-EC632977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5A1B6C-E2E0-4C8E-9726-8545DAD9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588E7A-0132-4D05-90B9-AF033387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2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FF2EB8-6C22-4666-8F91-53964F34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6E8FA3-0855-4918-ACB9-C0FFA829E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F32848-20CF-4A3F-8DE4-4588D0828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356435-2EC4-41CB-A112-4B1E0736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7962CE-47F6-45BC-A92F-17479997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9107A1-D1E6-4888-ACFC-C2181875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8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670DD-8B7C-4AA2-8857-76F9147F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EB7ADF-3FD9-4BAF-8FFC-3DB379ADC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3AB275-E305-429A-996F-0593B798D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9D977C3-8146-4E82-AC45-2D819A167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C65DC2-F144-41BB-8853-87A0510E2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97E2592-A6C1-44AB-9748-99F368C2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11978B1-0F42-4E5F-BC6A-342CFA5DF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D3FD476-166C-42D1-8DB9-21FDF82E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55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EEABB4-A95B-4088-AA6F-2E90A566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F43A670-2627-4FE6-9FCB-F3CAF5EC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0B4F29-78CF-469C-AE5A-03C3CDCC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CAF6FD-0354-45DB-BC2D-6A40BBCF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3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1FFEFD4-84C0-463A-91E6-00F35295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E8F779-2294-48BC-BD72-132191F6A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4E7A3F-332C-43D2-A5E6-C7E22940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3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A0FDCC-0D40-4CDE-B01B-E0F51B5E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98EF7A-ED10-4797-93ED-C66E07F0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82A303B-4ADE-42C1-B20C-42796A06A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9158BD-714D-4373-95B0-7717856E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52AB88-C450-4594-8F93-FA4FF9A5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00B586-BC94-4FFF-9C48-7C76C642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73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E52EEC-9E85-4667-BB05-BF65D8FF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E7589CD-4B12-43EA-A4FD-130AFA451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909034-8DE9-42BF-AD68-EDAEBC7E1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1044C2-03A7-4144-89C6-39B612FEE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5B1E84-CB61-4631-8DBE-DF59048C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51B853C-0ECE-4FA4-9044-3791744E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7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12D618-74C5-404E-BBCB-BA794F87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6F0E8D-2262-456F-BEE4-7F7D4CDEA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053825-859D-4E78-92A0-4A13AAEE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8C2C98-5130-408C-B6D9-995E1E3F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970331-B180-49A5-A6E5-209BA1B3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84FD6-F53D-1F4A-9810-AA617F5287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15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DC3C16C-91CE-4D16-90BA-7A4BD342B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539E8ED-FA9A-4739-B67E-E8475C614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B6E10D-EE72-442D-AB20-5ED97297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121868-70A8-4AC1-9A4C-CE2B3A77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FDDD45-12FD-4A29-99A0-C60DE36F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F5CEE-95EF-7B47-A51D-2F108AD5A6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00402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9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5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3" y="1535115"/>
            <a:ext cx="48501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3" y="2174875"/>
            <a:ext cx="4850131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3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2"/>
            <a:ext cx="9875520" cy="8699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1" y="1447803"/>
            <a:ext cx="6134100" cy="4114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2"/>
            <a:ext cx="3609975" cy="4127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10972800" cy="548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2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40"/>
            <a:ext cx="6583680" cy="271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6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5562600"/>
            <a:ext cx="10972800" cy="1295400"/>
          </a:xfrm>
          <a:prstGeom prst="rect">
            <a:avLst/>
          </a:prstGeom>
          <a:solidFill>
            <a:schemeClr val="tx2">
              <a:lumMod val="10000"/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48640" y="448736"/>
            <a:ext cx="9875520" cy="86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05000"/>
            <a:ext cx="972312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0560" y="5765803"/>
            <a:ext cx="6126480" cy="859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972012"/>
            <a:ext cx="1729764" cy="50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0" y="5501220"/>
            <a:ext cx="10972800" cy="61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2" descr="logo-print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00701"/>
            <a:ext cx="120396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Impact" pitchFamily="34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1F5CAC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i="1" kern="1200">
          <a:solidFill>
            <a:srgbClr val="2F343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2F343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2888D4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2888D4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E805DA7-E7A6-4DA2-88EA-B931D681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A209C0-C824-439F-AFBA-39AA6E05D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0C86D4-1340-4568-9D61-D0A4EF412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6D54-0764-4DE8-A590-C337AA72D8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79546D-0087-4D85-BAEC-33C7FCFE5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150B7-CDAF-4FF2-907D-3A714FD44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8BE7-096D-4852-9CB7-2504AC2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1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have no conflicts regarding this talk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4320" y="-874179"/>
            <a:ext cx="1042416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Impact" pitchFamily="34" charset="0"/>
                <a:ea typeface="MS PGothic" pitchFamily="34" charset="-128"/>
              </a:defRPr>
            </a:lvl9pPr>
          </a:lstStyle>
          <a:p>
            <a:r>
              <a:rPr lang="en-US" altLang="en-US" sz="3840" smtClean="0">
                <a:latin typeface="Arial" pitchFamily="34" charset="0"/>
                <a:cs typeface="Arial" pitchFamily="34" charset="0"/>
              </a:rPr>
              <a:t>Disclosure Statement of Financial Interest</a:t>
            </a:r>
            <a:endParaRPr lang="en-US" altLang="en-US" sz="384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4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347697-BF90-4636-A2CF-D553E252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</a:t>
            </a:r>
            <a:r>
              <a:rPr lang="en-US" dirty="0">
                <a:solidFill>
                  <a:srgbClr val="FF0000"/>
                </a:solidFill>
              </a:rPr>
              <a:t>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6575D7-3FA5-4206-9839-1469624A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LONG TERM SURVIVAL</a:t>
            </a:r>
          </a:p>
          <a:p>
            <a:r>
              <a:rPr lang="en-US" dirty="0">
                <a:solidFill>
                  <a:srgbClr val="FFFF00"/>
                </a:solidFill>
              </a:rPr>
              <a:t>REDUCTION vs CORRECTION OF MR</a:t>
            </a:r>
          </a:p>
          <a:p>
            <a:r>
              <a:rPr lang="en-US" dirty="0">
                <a:solidFill>
                  <a:srgbClr val="FFFF00"/>
                </a:solidFill>
              </a:rPr>
              <a:t>LV FUNCTION</a:t>
            </a:r>
          </a:p>
          <a:p>
            <a:r>
              <a:rPr lang="en-US" dirty="0">
                <a:solidFill>
                  <a:srgbClr val="FFFF00"/>
                </a:solidFill>
              </a:rPr>
              <a:t>REHOSPITALIZATIONS FOR HF</a:t>
            </a:r>
          </a:p>
          <a:p>
            <a:r>
              <a:rPr lang="en-US" dirty="0">
                <a:solidFill>
                  <a:srgbClr val="FFFF00"/>
                </a:solidFill>
              </a:rPr>
              <a:t>SYMPTOMS</a:t>
            </a:r>
          </a:p>
          <a:p>
            <a:r>
              <a:rPr lang="en-US" dirty="0">
                <a:solidFill>
                  <a:srgbClr val="FFFF00"/>
                </a:solidFill>
              </a:rPr>
              <a:t>QOL</a:t>
            </a:r>
          </a:p>
        </p:txBody>
      </p:sp>
    </p:spTree>
    <p:extLst>
      <p:ext uri="{BB962C8B-B14F-4D97-AF65-F5344CB8AC3E}">
        <p14:creationId xmlns:p14="http://schemas.microsoft.com/office/powerpoint/2010/main" val="307344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BB30D06-7014-4E9B-A6A5-6F7EE6F7B4C1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18" y="1029959"/>
            <a:ext cx="7867196" cy="4779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27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785C6D-D479-4C91-9793-4AF1DD28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DIFFERENCES IN THE PATIENTS REQUIRE A HIERARCHICAL APPROACH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095436-C7EC-4D26-8DA4-6C16ABB21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AND THE HIERARCHY WILL DIFFER</a:t>
            </a:r>
          </a:p>
        </p:txBody>
      </p:sp>
    </p:spTree>
    <p:extLst>
      <p:ext uri="{BB962C8B-B14F-4D97-AF65-F5344CB8AC3E}">
        <p14:creationId xmlns:p14="http://schemas.microsoft.com/office/powerpoint/2010/main" val="315683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3AAFE-40FE-4EFE-BAD6-F01135E7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45 Y/O MAN WITH SEVERE ASYMPTOMATIC MR:  THE BAR IS VERY HIGH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B36597-6013-4FFE-8B36-3A2CA077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DURABLE MITRAL REPAIR IS THE GOLD STANDARD</a:t>
            </a:r>
          </a:p>
          <a:p>
            <a:r>
              <a:rPr lang="en-US" dirty="0">
                <a:solidFill>
                  <a:srgbClr val="FFFF00"/>
                </a:solidFill>
              </a:rPr>
              <a:t>&lt; 1% PROCEDURE-RELATED MORTALITY</a:t>
            </a:r>
          </a:p>
          <a:p>
            <a:r>
              <a:rPr lang="en-US" dirty="0">
                <a:solidFill>
                  <a:srgbClr val="FFFF00"/>
                </a:solidFill>
              </a:rPr>
              <a:t>NORMAL LIFESPAN</a:t>
            </a:r>
          </a:p>
          <a:p>
            <a:r>
              <a:rPr lang="en-US" dirty="0">
                <a:solidFill>
                  <a:srgbClr val="FFFF00"/>
                </a:solidFill>
              </a:rPr>
              <a:t>&lt;1%/yr RETURN OF &gt; 2+ MR</a:t>
            </a:r>
          </a:p>
          <a:p>
            <a:r>
              <a:rPr lang="en-US" dirty="0">
                <a:solidFill>
                  <a:srgbClr val="FFFF00"/>
                </a:solidFill>
              </a:rPr>
              <a:t>NORMAL QOL WITHOUT RESTRICTIONS OR MEDICATION</a:t>
            </a:r>
          </a:p>
        </p:txBody>
      </p:sp>
    </p:spTree>
    <p:extLst>
      <p:ext uri="{BB962C8B-B14F-4D97-AF65-F5344CB8AC3E}">
        <p14:creationId xmlns:p14="http://schemas.microsoft.com/office/powerpoint/2010/main" val="153355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9B1584-3F19-4DDB-B3D6-208AF697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SUCCESS OF A NEW DEVICE WILL BE JUDGED BY A TRADITIONAL </a:t>
            </a:r>
            <a:r>
              <a:rPr lang="en-US" dirty="0" err="1"/>
              <a:t>HEIRARCHY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DE540D-B348-4A54-9DD9-5B2FFBC0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1676400"/>
            <a:ext cx="972312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FF00"/>
                </a:solidFill>
              </a:rPr>
              <a:t>SURVIVAL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DURABILITY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MORBIDITY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EASE AND SAFETY OF IMPLANTATION</a:t>
            </a:r>
          </a:p>
          <a:p>
            <a:endParaRPr lang="en-US" dirty="0"/>
          </a:p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57911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D2800-E790-42E4-AD59-4327F0B6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5740" indent="-205740">
              <a:spcBef>
                <a:spcPts val="900"/>
              </a:spcBef>
            </a:pPr>
            <a:r>
              <a:rPr lang="en-US" sz="2700" dirty="0">
                <a:solidFill>
                  <a:schemeClr val="bg1">
                    <a:lumMod val="95000"/>
                  </a:schemeClr>
                </a:solidFill>
                <a:latin typeface="Calibri" panose="020F0502020204030204"/>
                <a:ea typeface="+mn-ea"/>
                <a:cs typeface="+mn-cs"/>
              </a:rPr>
              <a:t>75 Y/O WOMEN, S/P 3 </a:t>
            </a:r>
            <a:r>
              <a:rPr lang="en-US" sz="2700" dirty="0" err="1">
                <a:solidFill>
                  <a:schemeClr val="bg1">
                    <a:lumMod val="95000"/>
                  </a:schemeClr>
                </a:solidFill>
                <a:latin typeface="Calibri" panose="020F0502020204030204"/>
                <a:ea typeface="+mn-ea"/>
                <a:cs typeface="+mn-cs"/>
              </a:rPr>
              <a:t>MIs</a:t>
            </a:r>
            <a:r>
              <a:rPr lang="en-US" sz="2700" dirty="0">
                <a:solidFill>
                  <a:schemeClr val="bg1">
                    <a:lumMod val="95000"/>
                  </a:schemeClr>
                </a:solidFill>
                <a:latin typeface="Calibri" panose="020F0502020204030204"/>
                <a:ea typeface="+mn-ea"/>
                <a:cs typeface="+mn-cs"/>
              </a:rPr>
              <a:t> EF 25 %, INTRACTABLE HF, SEVERE SECONDARY MR, 4 HF HOSPITALIZATIONS THE PAST Yr.:  THE BAR IS LOW</a:t>
            </a:r>
            <a:r>
              <a:rPr lang="en-US" sz="234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34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E97335-9385-4430-9840-2897CACB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6569"/>
            <a:ext cx="9723120" cy="363643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 EVIDENCE WE CAN PROLONG HER LIFE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 ACCEPTED METHOD OF CORRECTING HER MR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GOAL: </a:t>
            </a:r>
            <a:r>
              <a:rPr lang="en-US" dirty="0" smtClean="0">
                <a:solidFill>
                  <a:srgbClr val="FFFF00"/>
                </a:solidFill>
              </a:rPr>
              <a:t> THE DEVICE MUST BE SAFE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REDUCE </a:t>
            </a:r>
            <a:r>
              <a:rPr lang="en-US" dirty="0">
                <a:solidFill>
                  <a:srgbClr val="FFFF00"/>
                </a:solidFill>
              </a:rPr>
              <a:t>THE NUMBER OF HOSPITALIZATIONS AND IMPROVE SYMPTOMS AND QOL</a:t>
            </a:r>
          </a:p>
        </p:txBody>
      </p:sp>
    </p:spTree>
    <p:extLst>
      <p:ext uri="{BB962C8B-B14F-4D97-AF65-F5344CB8AC3E}">
        <p14:creationId xmlns:p14="http://schemas.microsoft.com/office/powerpoint/2010/main" val="32167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FCC3FA-9EE8-408D-95CF-69895F5B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 OUTCOME WILL BE JUDGED USING A DIFFERENT </a:t>
            </a:r>
            <a:r>
              <a:rPr lang="en-US" dirty="0" err="1"/>
              <a:t>HEIRARCHY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065AD3-D8B1-4462-8D91-1C067A420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NYHA</a:t>
            </a:r>
            <a:r>
              <a:rPr lang="en-US" dirty="0">
                <a:solidFill>
                  <a:srgbClr val="FFFF00"/>
                </a:solidFill>
              </a:rPr>
              <a:t> CLASS</a:t>
            </a:r>
          </a:p>
          <a:p>
            <a:r>
              <a:rPr lang="en-US" dirty="0">
                <a:solidFill>
                  <a:srgbClr val="FFFF00"/>
                </a:solidFill>
              </a:rPr>
              <a:t>QOL</a:t>
            </a:r>
          </a:p>
          <a:p>
            <a:r>
              <a:rPr lang="en-US" dirty="0">
                <a:solidFill>
                  <a:srgbClr val="FFFF00"/>
                </a:solidFill>
              </a:rPr>
              <a:t>6 MINUTE WALK</a:t>
            </a:r>
          </a:p>
          <a:p>
            <a:r>
              <a:rPr lang="en-US" dirty="0">
                <a:solidFill>
                  <a:srgbClr val="FFFF00"/>
                </a:solidFill>
              </a:rPr>
              <a:t>HOSPITALIZATIONS</a:t>
            </a:r>
          </a:p>
        </p:txBody>
      </p:sp>
    </p:spTree>
    <p:extLst>
      <p:ext uri="{BB962C8B-B14F-4D97-AF65-F5344CB8AC3E}">
        <p14:creationId xmlns:p14="http://schemas.microsoft.com/office/powerpoint/2010/main" val="306818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CLASSIC ENDPOINT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MORTALITY, MI, STROKE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6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F197D8-4B81-4C4B-847E-1211A529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C5A23-8DD5-48D1-B320-E7E049C5A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Finklestein</a:t>
            </a:r>
            <a:r>
              <a:rPr lang="en-US" dirty="0">
                <a:solidFill>
                  <a:srgbClr val="FFFF00"/>
                </a:solidFill>
              </a:rPr>
              <a:t>-Schoenfeld (FS) analysis or a variation of it, the Win-ratio</a:t>
            </a:r>
          </a:p>
        </p:txBody>
      </p:sp>
    </p:spTree>
    <p:extLst>
      <p:ext uri="{BB962C8B-B14F-4D97-AF65-F5344CB8AC3E}">
        <p14:creationId xmlns:p14="http://schemas.microsoft.com/office/powerpoint/2010/main" val="236253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ext Placeholder 2">
            <a:extLst>
              <a:ext uri="{FF2B5EF4-FFF2-40B4-BE49-F238E27FC236}">
                <a16:creationId xmlns="" xmlns:a16="http://schemas.microsoft.com/office/drawing/2014/main" id="{06F88421-AC9B-435E-AEFB-C643510808DF}"/>
              </a:ext>
            </a:extLst>
          </p:cNvPr>
          <p:cNvSpPr txBox="1">
            <a:spLocks/>
          </p:cNvSpPr>
          <p:nvPr/>
        </p:nvSpPr>
        <p:spPr bwMode="auto">
          <a:xfrm>
            <a:off x="1371600" y="5379244"/>
            <a:ext cx="8229600" cy="113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40" tIns="0" rIns="20574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60"/>
              <a:t>From: The win ratio: a new approach to the analysis of composite endpoints in clinical trials based on clinical priorities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80"/>
              <a:t>Eur Heart J. 2011;33(2):176-182. doi:10.1093/eurheartj/ehr352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80"/>
              <a:t>Eur Heart J | Published on behalf of the European Society of Cardiology. All rights reserved. © The Author 2011. For permissions please email: journals.permissions@oup.com</a:t>
            </a:r>
          </a:p>
        </p:txBody>
      </p:sp>
      <p:sp>
        <p:nvSpPr>
          <p:cNvPr id="162818" name="Rectangle 2">
            <a:extLst>
              <a:ext uri="{FF2B5EF4-FFF2-40B4-BE49-F238E27FC236}">
                <a16:creationId xmlns="" xmlns:a16="http://schemas.microsoft.com/office/drawing/2014/main" id="{29E638DA-5BA5-4D51-BE18-12369A36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42900"/>
            <a:ext cx="8229600" cy="6172200"/>
          </a:xfrm>
          <a:prstGeom prst="rect">
            <a:avLst/>
          </a:prstGeom>
          <a:noFill/>
          <a:ln w="25400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cxnSp>
        <p:nvCxnSpPr>
          <p:cNvPr id="162819" name="Straight Connector 8">
            <a:extLst>
              <a:ext uri="{FF2B5EF4-FFF2-40B4-BE49-F238E27FC236}">
                <a16:creationId xmlns="" xmlns:a16="http://schemas.microsoft.com/office/drawing/2014/main" id="{56CD7700-A36A-4163-83A9-81ED51CA13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71600" y="5309235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820" name="TextBox 3">
            <a:extLst>
              <a:ext uri="{FF2B5EF4-FFF2-40B4-BE49-F238E27FC236}">
                <a16:creationId xmlns="" xmlns:a16="http://schemas.microsoft.com/office/drawing/2014/main" id="{90E972AC-DB34-4D9E-9167-552B76694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2927"/>
            <a:ext cx="8229600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60"/>
          </a:p>
        </p:txBody>
      </p:sp>
      <p:pic>
        <p:nvPicPr>
          <p:cNvPr id="162822" name="Picture 6" descr="Cover">
            <a:extLst>
              <a:ext uri="{FF2B5EF4-FFF2-40B4-BE49-F238E27FC236}">
                <a16:creationId xmlns="" xmlns:a16="http://schemas.microsoft.com/office/drawing/2014/main" id="{8F1359B7-6603-4F8D-8A8F-B290E945B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233" y="1268730"/>
            <a:ext cx="2680335" cy="401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10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799D4ED-83A2-460A-8D2C-4F235D68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ENDPOINTS FOR MITRAL/TRICUSPID DEVELOPMENT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23377BC2-D59B-445F-BDE8-8D95887BD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BLASE CARABELLO AHA/ACC GUIDELINES, JOHN </a:t>
            </a:r>
            <a:r>
              <a:rPr lang="en-US" dirty="0" err="1"/>
              <a:t>LASCHINGER</a:t>
            </a:r>
            <a:r>
              <a:rPr lang="en-US" dirty="0"/>
              <a:t> FDA, SHARON </a:t>
            </a:r>
            <a:r>
              <a:rPr lang="en-US" dirty="0" err="1"/>
              <a:t>SAEGER</a:t>
            </a:r>
            <a:r>
              <a:rPr lang="en-US" dirty="0"/>
              <a:t> PATIENT, PATRICK </a:t>
            </a:r>
            <a:r>
              <a:rPr lang="en-US" dirty="0" err="1"/>
              <a:t>VERTA</a:t>
            </a:r>
            <a:r>
              <a:rPr lang="en-US" dirty="0"/>
              <a:t> ,EDWARDS, JOHN WEBB ST PAUL’S</a:t>
            </a:r>
          </a:p>
        </p:txBody>
      </p:sp>
    </p:spTree>
    <p:extLst>
      <p:ext uri="{BB962C8B-B14F-4D97-AF65-F5344CB8AC3E}">
        <p14:creationId xmlns:p14="http://schemas.microsoft.com/office/powerpoint/2010/main" val="35162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79AA52B-0D01-41E9-8ECF-5453AC386531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7391400" cy="5029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87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4CDCED3-7CBA-4B60-A7E9-EAD349A4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20" dirty="0"/>
              <a:t> 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368B0FA-BC19-47F9-8514-9F3CDAA878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END POINTS FOR PRIMARY MR</a:t>
            </a:r>
          </a:p>
        </p:txBody>
      </p:sp>
    </p:spTree>
    <p:extLst>
      <p:ext uri="{BB962C8B-B14F-4D97-AF65-F5344CB8AC3E}">
        <p14:creationId xmlns:p14="http://schemas.microsoft.com/office/powerpoint/2010/main" val="109120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0C2C2F-B6E5-4624-BFF5-832CD76B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NATURAL AND POST SURGICAL HISTORY WELL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B4B1D4-D64C-44A8-AFAD-24B741EB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sz="3600" dirty="0">
                <a:solidFill>
                  <a:srgbClr val="FFFF00"/>
                </a:solidFill>
              </a:rPr>
              <a:t>SURVIVAL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  DURABILITY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  </a:t>
            </a:r>
            <a:r>
              <a:rPr lang="en-US" sz="2000" dirty="0">
                <a:solidFill>
                  <a:srgbClr val="FFFF00"/>
                </a:solidFill>
              </a:rPr>
              <a:t>EASE OF IMPLANTATION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     HOSPITAL STAY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         COST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01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AB1338-B48E-4ED0-943A-6F805083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SECONDARY MR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A36DF3-A487-4274-838E-933B36197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SURVIVAL IS </a:t>
            </a:r>
            <a:r>
              <a:rPr lang="en-US" dirty="0" smtClean="0">
                <a:solidFill>
                  <a:srgbClr val="FFFF00"/>
                </a:solidFill>
              </a:rPr>
              <a:t>SHORT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HOSPITALIZATIONS FREQUENT</a:t>
            </a:r>
          </a:p>
        </p:txBody>
      </p:sp>
    </p:spTree>
    <p:extLst>
      <p:ext uri="{BB962C8B-B14F-4D97-AF65-F5344CB8AC3E}">
        <p14:creationId xmlns:p14="http://schemas.microsoft.com/office/powerpoint/2010/main" val="71833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AA18D-E26D-4227-814A-2226535A5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ENDPOINTS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6C0118-76B7-4CB9-B9BD-CC6B40931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SAFETY OF IMPLANTATION</a:t>
            </a:r>
          </a:p>
          <a:p>
            <a:r>
              <a:rPr lang="en-US" dirty="0">
                <a:solidFill>
                  <a:srgbClr val="FFFF00"/>
                </a:solidFill>
              </a:rPr>
              <a:t>QOL</a:t>
            </a:r>
          </a:p>
          <a:p>
            <a:r>
              <a:rPr lang="en-US" dirty="0" err="1">
                <a:solidFill>
                  <a:srgbClr val="FFFF00"/>
                </a:solidFill>
              </a:rPr>
              <a:t>NYHA</a:t>
            </a:r>
            <a:r>
              <a:rPr lang="en-US" dirty="0">
                <a:solidFill>
                  <a:srgbClr val="FFFF00"/>
                </a:solidFill>
              </a:rPr>
              <a:t> CLASS</a:t>
            </a:r>
          </a:p>
          <a:p>
            <a:r>
              <a:rPr lang="en-US" dirty="0">
                <a:solidFill>
                  <a:srgbClr val="FFFF00"/>
                </a:solidFill>
              </a:rPr>
              <a:t>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76570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DDDE1C-3BE3-4E3E-A9F0-9A7E6DF681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TRICUSPID REGURGITATION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FC17DDEC-F669-4358-932A-B0E52CD46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50A3B-1991-4DD3-B5CE-200F79B9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6F649A-AFCF-40EF-B713-F7C8487B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2023713"/>
            <a:ext cx="9464040" cy="391620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NATURAL HISTORY POORLY DEFINED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HARD TO DEFINE ENDPOINTS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SECONDARY TR MUCH MORE COMMON THAN PRIMARY SO THAT THE PRIMARY DISEASE, NOT TR IS THE KEY DRIVER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5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8CBE67-3010-49A1-A78D-58A6615F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9A14A5-7606-4360-98B5-8BF608DAF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NOT CLEAR WHAT THE COMPARATOR SHOULD BE</a:t>
            </a:r>
          </a:p>
        </p:txBody>
      </p:sp>
    </p:spTree>
    <p:extLst>
      <p:ext uri="{BB962C8B-B14F-4D97-AF65-F5344CB8AC3E}">
        <p14:creationId xmlns:p14="http://schemas.microsoft.com/office/powerpoint/2010/main" val="150598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C3558F-0BAA-40D0-8661-9CFBA2F3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6E736-F42F-4C12-96DD-78F0483C0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PROCEDURAL MORTALITY </a:t>
            </a:r>
          </a:p>
          <a:p>
            <a:r>
              <a:rPr lang="en-US" dirty="0">
                <a:solidFill>
                  <a:srgbClr val="FFFF00"/>
                </a:solidFill>
              </a:rPr>
              <a:t>DEVICE FAILURE (PLACEMENT, EMBOLIZATION, </a:t>
            </a:r>
            <a:r>
              <a:rPr lang="en-US" dirty="0" err="1">
                <a:solidFill>
                  <a:srgbClr val="FFFF00"/>
                </a:solidFill>
              </a:rPr>
              <a:t>ETC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r>
              <a:rPr lang="en-US" dirty="0">
                <a:solidFill>
                  <a:srgbClr val="FFFF00"/>
                </a:solidFill>
              </a:rPr>
              <a:t>LEAK</a:t>
            </a:r>
          </a:p>
          <a:p>
            <a:r>
              <a:rPr lang="en-US" dirty="0">
                <a:solidFill>
                  <a:srgbClr val="FFFF00"/>
                </a:solidFill>
              </a:rPr>
              <a:t>HEMOLYSIS</a:t>
            </a:r>
          </a:p>
          <a:p>
            <a:r>
              <a:rPr lang="en-US" dirty="0">
                <a:solidFill>
                  <a:srgbClr val="FFFF00"/>
                </a:solidFill>
              </a:rPr>
              <a:t>UNANTICIPATED COLLATERAL PROCEDURES</a:t>
            </a:r>
          </a:p>
          <a:p>
            <a:r>
              <a:rPr lang="en-US" dirty="0">
                <a:solidFill>
                  <a:srgbClr val="FFFF00"/>
                </a:solidFill>
              </a:rPr>
              <a:t>ACCESS-RELATED COMPLICATIONS</a:t>
            </a:r>
          </a:p>
        </p:txBody>
      </p:sp>
    </p:spTree>
    <p:extLst>
      <p:ext uri="{BB962C8B-B14F-4D97-AF65-F5344CB8AC3E}">
        <p14:creationId xmlns:p14="http://schemas.microsoft.com/office/powerpoint/2010/main" val="52946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347697-BF90-4636-A2CF-D553E252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6575D7-3FA5-4206-9839-1469624A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LONG TERM SURVIVAL (UNLIKELY ENDPOINT)</a:t>
            </a:r>
          </a:p>
          <a:p>
            <a:r>
              <a:rPr lang="en-US" dirty="0">
                <a:solidFill>
                  <a:srgbClr val="FFFF00"/>
                </a:solidFill>
              </a:rPr>
              <a:t>REDUCTION vs CORRECTION OF TR</a:t>
            </a:r>
          </a:p>
          <a:p>
            <a:r>
              <a:rPr lang="en-US" dirty="0">
                <a:solidFill>
                  <a:srgbClr val="FFFF00"/>
                </a:solidFill>
              </a:rPr>
              <a:t>RV FUNCTION  (WHAT IS NORMAL? WHAT IS ACCEPTABLE?)</a:t>
            </a:r>
          </a:p>
          <a:p>
            <a:r>
              <a:rPr lang="en-US" dirty="0">
                <a:solidFill>
                  <a:srgbClr val="FFFF00"/>
                </a:solidFill>
              </a:rPr>
              <a:t>REHOSPITALIZATIONS FOR HF</a:t>
            </a:r>
          </a:p>
          <a:p>
            <a:r>
              <a:rPr lang="en-US" dirty="0">
                <a:solidFill>
                  <a:srgbClr val="FFFF00"/>
                </a:solidFill>
              </a:rPr>
              <a:t>SYMPTOMS</a:t>
            </a:r>
          </a:p>
          <a:p>
            <a:r>
              <a:rPr lang="en-US" dirty="0">
                <a:solidFill>
                  <a:srgbClr val="FFFF00"/>
                </a:solidFill>
              </a:rPr>
              <a:t>QOL</a:t>
            </a:r>
          </a:p>
        </p:txBody>
      </p:sp>
    </p:spTree>
    <p:extLst>
      <p:ext uri="{BB962C8B-B14F-4D97-AF65-F5344CB8AC3E}">
        <p14:creationId xmlns:p14="http://schemas.microsoft.com/office/powerpoint/2010/main" val="77238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DBEF15-B8D7-4E80-A384-D1603AD66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PRIMARY AND SECONDARY MR ARE 2 DIFFERENT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259405-0E2A-4858-9A8E-4D2E93AC31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AND MUST BE TREATED AS SUCH</a:t>
            </a:r>
          </a:p>
        </p:txBody>
      </p:sp>
    </p:spTree>
    <p:extLst>
      <p:ext uri="{BB962C8B-B14F-4D97-AF65-F5344CB8AC3E}">
        <p14:creationId xmlns:p14="http://schemas.microsoft.com/office/powerpoint/2010/main" val="27101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ENDPOINTS FOR </a:t>
            </a:r>
            <a:r>
              <a:rPr lang="en-US" dirty="0" err="1" smtClean="0">
                <a:solidFill>
                  <a:srgbClr val="FFFF00"/>
                </a:solidFill>
              </a:rPr>
              <a:t>TR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FF00"/>
                </a:solidFill>
              </a:rPr>
              <a:t>SAFE DELIVERY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FFFF00"/>
                </a:solidFill>
              </a:rPr>
              <a:t> MEASURABLE </a:t>
            </a:r>
            <a:r>
              <a:rPr lang="en-US" dirty="0" smtClean="0">
                <a:solidFill>
                  <a:srgbClr val="FFFF00"/>
                </a:solidFill>
              </a:rPr>
              <a:t>REDUCTION IN </a:t>
            </a:r>
            <a:r>
              <a:rPr lang="en-US" dirty="0" err="1" smtClean="0">
                <a:solidFill>
                  <a:srgbClr val="FFFF00"/>
                </a:solidFill>
              </a:rPr>
              <a:t>TR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IMPROVED </a:t>
            </a:r>
            <a:r>
              <a:rPr lang="en-US" dirty="0" err="1" smtClean="0">
                <a:solidFill>
                  <a:srgbClr val="FFFF00"/>
                </a:solidFill>
              </a:rPr>
              <a:t>QOL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Figure 2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36518"/>
            <a:ext cx="6172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27722" y="5943600"/>
            <a:ext cx="3255917" cy="368260"/>
          </a:xfrm>
          <a:prstGeom prst="rect">
            <a:avLst/>
          </a:prstGeom>
          <a:noFill/>
        </p:spPr>
        <p:txBody>
          <a:bodyPr wrap="none" lIns="90373" tIns="45189" rIns="90373" bIns="45189" rtlCol="0">
            <a:spAutoFit/>
          </a:bodyPr>
          <a:lstStyle/>
          <a:p>
            <a:r>
              <a:rPr lang="en-US" dirty="0" err="1"/>
              <a:t>VASSILEVA</a:t>
            </a:r>
            <a:r>
              <a:rPr lang="en-US" dirty="0"/>
              <a:t> et al </a:t>
            </a:r>
            <a:r>
              <a:rPr lang="en-US" dirty="0" err="1"/>
              <a:t>CIRC</a:t>
            </a:r>
            <a:r>
              <a:rPr lang="en-US" dirty="0"/>
              <a:t>: 2013</a:t>
            </a:r>
          </a:p>
        </p:txBody>
      </p:sp>
    </p:spTree>
    <p:extLst>
      <p:ext uri="{BB962C8B-B14F-4D97-AF65-F5344CB8AC3E}">
        <p14:creationId xmlns:p14="http://schemas.microsoft.com/office/powerpoint/2010/main" val="92258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2"/>
            <a:ext cx="7189788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048000" y="4953000"/>
            <a:ext cx="381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ea typeface="Arial Unicode MS" panose="020B0604020202020204" pitchFamily="34" charset="-128"/>
                <a:cs typeface="Arial Unicode MS" panose="020B0604020202020204" pitchFamily="34" charset="-128"/>
              </a:rPr>
              <a:t>Goldstein D et al. N Engl J Med 2015.</a:t>
            </a:r>
          </a:p>
        </p:txBody>
      </p:sp>
    </p:spTree>
    <p:extLst>
      <p:ext uri="{BB962C8B-B14F-4D97-AF65-F5344CB8AC3E}">
        <p14:creationId xmlns:p14="http://schemas.microsoft.com/office/powerpoint/2010/main" val="251638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E7F463-306D-429E-8ECB-7B7250C5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6B8684-3F1D-4569-9E3B-D0320BA3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EVEN WITHIN THOSE 2 CLASSIFICATIONS THERE ARE SUBSETS</a:t>
            </a:r>
          </a:p>
        </p:txBody>
      </p:sp>
    </p:spTree>
    <p:extLst>
      <p:ext uri="{BB962C8B-B14F-4D97-AF65-F5344CB8AC3E}">
        <p14:creationId xmlns:p14="http://schemas.microsoft.com/office/powerpoint/2010/main" val="26667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912CE7-EF04-42B5-A20A-F567D23B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WHAT ARE THE GOALS OF THE THERAPY FOR: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2A3909-14B0-4FB7-B280-847393D0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45 Y/O MAN, WIDE OPEN MR FROM </a:t>
            </a:r>
            <a:r>
              <a:rPr lang="en-US" dirty="0" err="1">
                <a:solidFill>
                  <a:srgbClr val="FFFF00"/>
                </a:solidFill>
              </a:rPr>
              <a:t>P</a:t>
            </a:r>
            <a:r>
              <a:rPr lang="en-US" baseline="-25000" dirty="0" err="1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PROLAPSE, EF 70 %, RUNNING 5 MILES/DAY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GOLD STANDARD IS A DURABLE REPAIR AND NORMAL LIFE SPAN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>
                <a:solidFill>
                  <a:srgbClr val="FFFF00"/>
                </a:solidFill>
              </a:rPr>
              <a:t>50 Y/O WOMAN, +4 MR, SEVERE RHEUMATIC DEFORMITY,   CLASS III SYMPTOMS.  </a:t>
            </a:r>
            <a:r>
              <a:rPr lang="en-US" dirty="0">
                <a:solidFill>
                  <a:srgbClr val="FF0000"/>
                </a:solidFill>
              </a:rPr>
              <a:t>GOLD STANDARD IS MVR (WHAT TYPE?) SHORTENED LIFE SPAN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75 Y/O SEVERE  PRIMARY MR; CLASS III SYMPTOMS, INOPERABLE DUE TO COMORBIDITIES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GOLD STANDARD IS MEDICAL Rx.  GOAL IS  IMPROVED QOL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75 Y/O WOMEN, S/P 3 </a:t>
            </a:r>
            <a:r>
              <a:rPr lang="en-US" dirty="0" err="1">
                <a:solidFill>
                  <a:srgbClr val="FFFF00"/>
                </a:solidFill>
              </a:rPr>
              <a:t>MIs</a:t>
            </a:r>
            <a:r>
              <a:rPr lang="en-US" dirty="0">
                <a:solidFill>
                  <a:srgbClr val="FFFF00"/>
                </a:solidFill>
              </a:rPr>
              <a:t> EF 25 %, INTRACTABLE HF, SEVERE SECONDARY MR, 4 HF HOSPITALIZATIONS THE PAST Yr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GOLD STANDARD IS MEDICAL Rx.  GOAL IS  IMPROVED QOL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0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56CEB5-6057-4FAA-B8C6-10E1A4C2B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DOMAINS OF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CD50CC-8D9F-419C-8E49-FE24FD7DD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SAFETY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EFFECTIVENESS</a:t>
            </a:r>
          </a:p>
        </p:txBody>
      </p:sp>
    </p:spTree>
    <p:extLst>
      <p:ext uri="{BB962C8B-B14F-4D97-AF65-F5344CB8AC3E}">
        <p14:creationId xmlns:p14="http://schemas.microsoft.com/office/powerpoint/2010/main" val="202464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C3558F-0BAA-40D0-8661-9CFBA2F3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</a:t>
            </a:r>
            <a:r>
              <a:rPr lang="en-US" dirty="0">
                <a:solidFill>
                  <a:srgbClr val="FF0000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6E736-F42F-4C12-96DD-78F0483C0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9723120" cy="3886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PROCEDURAL MORTALITY </a:t>
            </a:r>
          </a:p>
          <a:p>
            <a:r>
              <a:rPr lang="en-US" dirty="0">
                <a:solidFill>
                  <a:srgbClr val="FFFF00"/>
                </a:solidFill>
              </a:rPr>
              <a:t>DEVICE FAILURE (MISPLACEMENT, EMBOLIZATION, </a:t>
            </a:r>
            <a:r>
              <a:rPr lang="en-US" dirty="0" err="1">
                <a:solidFill>
                  <a:srgbClr val="FFFF00"/>
                </a:solidFill>
              </a:rPr>
              <a:t>ETC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r>
              <a:rPr lang="en-US" dirty="0">
                <a:solidFill>
                  <a:srgbClr val="FFFF00"/>
                </a:solidFill>
              </a:rPr>
              <a:t>STROKE</a:t>
            </a:r>
          </a:p>
          <a:p>
            <a:r>
              <a:rPr lang="en-US" dirty="0">
                <a:solidFill>
                  <a:srgbClr val="FFFF00"/>
                </a:solidFill>
              </a:rPr>
              <a:t>LEAK</a:t>
            </a:r>
          </a:p>
          <a:p>
            <a:r>
              <a:rPr lang="en-US" dirty="0">
                <a:solidFill>
                  <a:srgbClr val="FFFF00"/>
                </a:solidFill>
              </a:rPr>
              <a:t>HEMOLYSIS</a:t>
            </a:r>
          </a:p>
          <a:p>
            <a:r>
              <a:rPr lang="en-US" dirty="0">
                <a:solidFill>
                  <a:srgbClr val="FFFF00"/>
                </a:solidFill>
              </a:rPr>
              <a:t>UNANTICIPATED COLLATERAL PROCEDURES</a:t>
            </a:r>
          </a:p>
          <a:p>
            <a:r>
              <a:rPr lang="en-US" dirty="0">
                <a:solidFill>
                  <a:srgbClr val="FFFF00"/>
                </a:solidFill>
              </a:rPr>
              <a:t>ACCESS-RELATED COMPLICATIONS</a:t>
            </a:r>
          </a:p>
        </p:txBody>
      </p:sp>
    </p:spTree>
    <p:extLst>
      <p:ext uri="{BB962C8B-B14F-4D97-AF65-F5344CB8AC3E}">
        <p14:creationId xmlns:p14="http://schemas.microsoft.com/office/powerpoint/2010/main" val="107033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CTRTheme2">
  <a:themeElements>
    <a:clrScheme name="Custom 3">
      <a:dk1>
        <a:srgbClr val="FFFFFF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18877</TotalTime>
  <Words>629</Words>
  <Application>Microsoft Office PowerPoint</Application>
  <PresentationFormat>Custom</PresentationFormat>
  <Paragraphs>129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 Unicode MS</vt:lpstr>
      <vt:lpstr>ＭＳ Ｐゴシック</vt:lpstr>
      <vt:lpstr>ＭＳ Ｐゴシック</vt:lpstr>
      <vt:lpstr>Arial</vt:lpstr>
      <vt:lpstr>Calibri</vt:lpstr>
      <vt:lpstr>Calibri Light</vt:lpstr>
      <vt:lpstr>Franklin Gothic Book</vt:lpstr>
      <vt:lpstr>Impact</vt:lpstr>
      <vt:lpstr>ISCTRTheme2</vt:lpstr>
      <vt:lpstr>Office Theme</vt:lpstr>
      <vt:lpstr>PowerPoint Presentation</vt:lpstr>
      <vt:lpstr>ENDPOINTS FOR MITRAL/TRICUSPID DEVELOPMENT</vt:lpstr>
      <vt:lpstr>PRIMARY AND SECONDARY MR ARE 2 DIFFERENT DISEASES</vt:lpstr>
      <vt:lpstr>PowerPoint Presentation</vt:lpstr>
      <vt:lpstr>PowerPoint Presentation</vt:lpstr>
      <vt:lpstr>PowerPoint Presentation</vt:lpstr>
      <vt:lpstr>   WHAT ARE THE GOALS OF THE THERAPY FOR: </vt:lpstr>
      <vt:lpstr>THE GENERAL DOMAINS OF OUTCOMES</vt:lpstr>
      <vt:lpstr>                                  SAFETY</vt:lpstr>
      <vt:lpstr>                       EFFECTIVENESS</vt:lpstr>
      <vt:lpstr>PowerPoint Presentation</vt:lpstr>
      <vt:lpstr>THE DIFFERENCES IN THE PATIENTS REQUIRE A HIERARCHICAL APPROACH       </vt:lpstr>
      <vt:lpstr>45 Y/O MAN WITH SEVERE ASYMPTOMATIC MR:  THE BAR IS VERY HIGH</vt:lpstr>
      <vt:lpstr>OUTCOME SUCCESS OF A NEW DEVICE WILL BE JUDGED BY A TRADITIONAL HEIRARCHY  </vt:lpstr>
      <vt:lpstr>75 Y/O WOMEN, S/P 3 MIs EF 25 %, INTRACTABLE HF, SEVERE SECONDARY MR, 4 HF HOSPITALIZATIONS THE PAST Yr.:  THE BAR IS LOW </vt:lpstr>
      <vt:lpstr>HER OUTCOME WILL BE JUDGED USING A DIFFERENT HEIRARCHY</vt:lpstr>
      <vt:lpstr>CLASSIC ENDPOINT</vt:lpstr>
      <vt:lpstr>ALTERNATIVE METHOD</vt:lpstr>
      <vt:lpstr>PowerPoint Presentation</vt:lpstr>
      <vt:lpstr>PowerPoint Presentation</vt:lpstr>
      <vt:lpstr>       </vt:lpstr>
      <vt:lpstr>NATURAL AND POST SURGICAL HISTORY WELL DEFINED</vt:lpstr>
      <vt:lpstr>SECONDARY MR</vt:lpstr>
      <vt:lpstr>ENDPOINTS</vt:lpstr>
      <vt:lpstr>TRICUSPID REGURGITATION </vt:lpstr>
      <vt:lpstr>PowerPoint Presentation</vt:lpstr>
      <vt:lpstr>PowerPoint Presentation</vt:lpstr>
      <vt:lpstr>                                  SAFETY</vt:lpstr>
      <vt:lpstr>                       EFFECTIVENESS</vt:lpstr>
      <vt:lpstr>ENDPOINTS FOR TR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Campbell</dc:creator>
  <cp:lastModifiedBy>Checkin 024</cp:lastModifiedBy>
  <cp:revision>653</cp:revision>
  <dcterms:created xsi:type="dcterms:W3CDTF">2010-03-27T21:41:31Z</dcterms:created>
  <dcterms:modified xsi:type="dcterms:W3CDTF">2018-09-21T14:11:06Z</dcterms:modified>
</cp:coreProperties>
</file>