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  <p:sldMasterId id="2147483658" r:id="rId2"/>
    <p:sldMasterId id="2147483671" r:id="rId3"/>
  </p:sldMasterIdLst>
  <p:notesMasterIdLst>
    <p:notesMasterId r:id="rId22"/>
  </p:notesMasterIdLst>
  <p:handoutMasterIdLst>
    <p:handoutMasterId r:id="rId23"/>
  </p:handoutMasterIdLst>
  <p:sldIdLst>
    <p:sldId id="416" r:id="rId4"/>
    <p:sldId id="493" r:id="rId5"/>
    <p:sldId id="418" r:id="rId6"/>
    <p:sldId id="419" r:id="rId7"/>
    <p:sldId id="421" r:id="rId8"/>
    <p:sldId id="422" r:id="rId9"/>
    <p:sldId id="420" r:id="rId10"/>
    <p:sldId id="425" r:id="rId11"/>
    <p:sldId id="454" r:id="rId12"/>
    <p:sldId id="452" r:id="rId13"/>
    <p:sldId id="453" r:id="rId14"/>
    <p:sldId id="457" r:id="rId15"/>
    <p:sldId id="492" r:id="rId16"/>
    <p:sldId id="456" r:id="rId17"/>
    <p:sldId id="442" r:id="rId18"/>
    <p:sldId id="424" r:id="rId19"/>
    <p:sldId id="443" r:id="rId20"/>
    <p:sldId id="444" r:id="rId21"/>
  </p:sldIdLst>
  <p:sldSz cx="9144000" cy="5143500" type="screen16x9"/>
  <p:notesSz cx="7086600" cy="9372600"/>
  <p:custDataLst>
    <p:tags r:id="rId2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5pPr>
    <a:lvl6pPr marL="2286000" algn="l" defTabSz="914400" rtl="0" eaLnBrk="1" latinLnBrk="0" hangingPunct="1"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6pPr>
    <a:lvl7pPr marL="2743200" algn="l" defTabSz="914400" rtl="0" eaLnBrk="1" latinLnBrk="0" hangingPunct="1"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7pPr>
    <a:lvl8pPr marL="3200400" algn="l" defTabSz="914400" rtl="0" eaLnBrk="1" latinLnBrk="0" hangingPunct="1"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8pPr>
    <a:lvl9pPr marL="3657600" algn="l" defTabSz="914400" rtl="0" eaLnBrk="1" latinLnBrk="0" hangingPunct="1"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orient="horz" pos="2960" userDrawn="1">
          <p15:clr>
            <a:srgbClr val="A4A3A4"/>
          </p15:clr>
        </p15:guide>
        <p15:guide id="3" pos="336" userDrawn="1">
          <p15:clr>
            <a:srgbClr val="A4A3A4"/>
          </p15:clr>
        </p15:guide>
        <p15:guide id="4" pos="56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03864"/>
    <a:srgbClr val="002060"/>
    <a:srgbClr val="969696"/>
    <a:srgbClr val="053763"/>
    <a:srgbClr val="1C1C1C"/>
    <a:srgbClr val="009999"/>
    <a:srgbClr val="315575"/>
    <a:srgbClr val="0A2D74"/>
    <a:srgbClr val="1736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16" autoAdjust="0"/>
    <p:restoredTop sz="94541"/>
  </p:normalViewPr>
  <p:slideViewPr>
    <p:cSldViewPr snapToGrid="0">
      <p:cViewPr varScale="1">
        <p:scale>
          <a:sx n="152" d="100"/>
          <a:sy n="152" d="100"/>
        </p:scale>
        <p:origin x="816" y="126"/>
      </p:cViewPr>
      <p:guideLst>
        <p:guide orient="horz" pos="1620"/>
        <p:guide orient="horz" pos="2960"/>
        <p:guide pos="336"/>
        <p:guide pos="56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-42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29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gs" Target="tags/tag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225" cy="4683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>
            <a:lvl1pPr algn="l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6375" y="0"/>
            <a:ext cx="3070225" cy="4683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>
            <a:lvl1pPr algn="r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04288"/>
            <a:ext cx="3070225" cy="4683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038" tIns="47020" rIns="94038" bIns="47020" numCol="1" anchor="b" anchorCtr="0" compatLnSpc="1">
            <a:prstTxWarp prst="textNoShape">
              <a:avLst/>
            </a:prstTxWarp>
          </a:bodyPr>
          <a:lstStyle>
            <a:lvl1pPr algn="l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6375" y="8904288"/>
            <a:ext cx="3070225" cy="4683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038" tIns="47020" rIns="94038" bIns="47020" numCol="1" anchor="b" anchorCtr="0" compatLnSpc="1">
            <a:prstTxWarp prst="textNoShape">
              <a:avLst/>
            </a:prstTxWarp>
          </a:bodyPr>
          <a:lstStyle>
            <a:lvl1pPr algn="r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fld id="{120BD924-28BB-4ACF-9591-266011CB86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9306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225" cy="4683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>
            <a:lvl1pPr algn="l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6375" y="0"/>
            <a:ext cx="3070225" cy="4683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>
            <a:lvl1pPr algn="r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19100" y="703263"/>
            <a:ext cx="6248400" cy="35163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563" y="4452938"/>
            <a:ext cx="5197475" cy="4216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04288"/>
            <a:ext cx="3070225" cy="4683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038" tIns="47020" rIns="94038" bIns="47020" numCol="1" anchor="b" anchorCtr="0" compatLnSpc="1">
            <a:prstTxWarp prst="textNoShape">
              <a:avLst/>
            </a:prstTxWarp>
          </a:bodyPr>
          <a:lstStyle>
            <a:lvl1pPr algn="l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6375" y="8904288"/>
            <a:ext cx="3070225" cy="4683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038" tIns="47020" rIns="94038" bIns="47020" numCol="1" anchor="b" anchorCtr="0" compatLnSpc="1">
            <a:prstTxWarp prst="textNoShape">
              <a:avLst/>
            </a:prstTxWarp>
          </a:bodyPr>
          <a:lstStyle>
            <a:lvl1pPr algn="r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fld id="{FAE678BB-763C-40DF-B781-F9D40CCA79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8405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742A8D0-09EC-42FB-90C5-B1D1E1AB5C3A}" type="slidenum">
              <a:rPr lang="en-US" smtClean="0">
                <a:ea typeface="ヒラギノ角ゴ Pro W3"/>
                <a:cs typeface="ヒラギノ角ゴ Pro W3"/>
              </a:rPr>
              <a:pPr/>
              <a:t>0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248400" cy="3516312"/>
          </a:xfrm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239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39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F5A78E-7A75-41F7-A7EA-2038E6AD6D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/>
                <a:cs typeface="ヒラギノ角ゴ Pro W3"/>
              </a:rPr>
              <a:pPr marL="0" marR="0" lvl="0" indent="0" algn="r" defTabSz="939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ヒラギノ角ゴ Pro W3"/>
              <a:cs typeface="ヒラギノ角ゴ Pro W3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248400" cy="351472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8025" y="4451350"/>
            <a:ext cx="5670550" cy="4217988"/>
          </a:xfrm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463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E678BB-763C-40DF-B781-F9D40CCA79A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9919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E678BB-763C-40DF-B781-F9D40CCA79A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6988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E678BB-763C-40DF-B781-F9D40CCA79A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762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jpe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2"/>
          <p:cNvSpPr>
            <a:spLocks noChangeArrowheads="1"/>
          </p:cNvSpPr>
          <p:nvPr/>
        </p:nvSpPr>
        <p:spPr bwMode="auto">
          <a:xfrm>
            <a:off x="561975" y="2959894"/>
            <a:ext cx="8185150" cy="709613"/>
          </a:xfrm>
          <a:prstGeom prst="rect">
            <a:avLst/>
          </a:prstGeom>
          <a:noFill/>
          <a:ln>
            <a:noFill/>
          </a:ln>
          <a:effectLst>
            <a:outerShdw dist="45791" dir="8778596" algn="ctr" rotWithShape="0">
              <a:schemeClr val="bg2"/>
            </a:outerShdw>
          </a:effectLst>
          <a:extLst/>
        </p:spPr>
        <p:txBody>
          <a:bodyPr anchor="ctr" anchorCtr="1"/>
          <a:lstStyle/>
          <a:p>
            <a:pPr algn="ctr">
              <a:lnSpc>
                <a:spcPct val="95000"/>
              </a:lnSpc>
              <a:buClr>
                <a:schemeClr val="tx2"/>
              </a:buClr>
              <a:defRPr/>
            </a:pPr>
            <a:endParaRPr lang="en-US" sz="1950">
              <a:solidFill>
                <a:srgbClr val="DDDDDD"/>
              </a:solidFill>
              <a:ea typeface="ヒラギノ角ゴ Pro W3" pitchFamily="-111" charset="-128"/>
              <a:cs typeface="+mn-cs"/>
            </a:endParaRPr>
          </a:p>
          <a:p>
            <a:pPr algn="ctr">
              <a:lnSpc>
                <a:spcPct val="95000"/>
              </a:lnSpc>
              <a:buClr>
                <a:schemeClr val="tx2"/>
              </a:buClr>
              <a:defRPr/>
            </a:pPr>
            <a:endParaRPr lang="en-US" sz="1950">
              <a:solidFill>
                <a:srgbClr val="DDDDDD"/>
              </a:solidFill>
              <a:ea typeface="ヒラギノ角ゴ Pro W3" pitchFamily="-111" charset="-128"/>
              <a:cs typeface="+mn-cs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92164" y="1056598"/>
            <a:ext cx="7589837" cy="484748"/>
          </a:xfrm>
          <a:extLst/>
        </p:spPr>
        <p:txBody>
          <a:bodyPr lIns="0" rIns="0" anchor="ctr">
            <a:spAutoFit/>
          </a:bodyPr>
          <a:lstStyle>
            <a:lvl1pPr>
              <a:lnSpc>
                <a:spcPct val="85000"/>
              </a:lnSpc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418160"/>
            <a:ext cx="8185150" cy="666750"/>
          </a:xfrm>
          <a:extLst/>
        </p:spPr>
        <p:txBody>
          <a:bodyPr anchorCtr="1"/>
          <a:lstStyle>
            <a:lvl1pPr marL="0" indent="0" algn="ctr">
              <a:buSzTx/>
              <a:buFontTx/>
              <a:buNone/>
              <a:defRPr sz="2550" i="1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pic>
        <p:nvPicPr>
          <p:cNvPr id="5" name="Picture 4" descr="TCT18_CRF_pres_slide_16-9_white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BA4152-75E8-4B3F-A0D0-1977F3DF7D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8BD7AC2-F880-4770-9F57-2E601B10E6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124C6F7-3A7B-4B60-9B38-7766BD0C2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F7FD8-DF29-47BA-A78E-4E26BABED8F5}" type="datetimeFigureOut">
              <a:rPr lang="en-US" smtClean="0"/>
              <a:t>9/21/2018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F59D05C-C97D-41D3-8734-B0E261AF3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2776BDB-242D-4681-8413-9D1A08A62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27015-9D9A-490E-A09B-B71D556E7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402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308F21-81CF-44E3-9243-B54760C74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9C3C480-09EA-4B60-B624-773A0FDCD3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C4A1606-50CD-410D-8F29-BC8F59BE1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F7FD8-DF29-47BA-A78E-4E26BABED8F5}" type="datetimeFigureOut">
              <a:rPr lang="en-US" smtClean="0"/>
              <a:t>9/21/2018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9EFFE22-1732-46AC-BC6A-2E6F38D88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326E407-9BF2-4CAE-8BDA-EE4583C68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27015-9D9A-490E-A09B-B71D556E7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2298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1DA402-BE58-4014-B5D1-DD5747AAD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EEC52EC-9150-4B7E-9683-5FECBD1B1C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D30053C-B0B8-470E-A7DA-C7101CA60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F7FD8-DF29-47BA-A78E-4E26BABED8F5}" type="datetimeFigureOut">
              <a:rPr lang="en-US" smtClean="0"/>
              <a:t>9/21/2018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2F884A5-D726-4DC8-B5CA-0BE567A00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8910F68-6E79-453C-9E74-82C4E56FB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27015-9D9A-490E-A09B-B71D556E7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653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C073AF-1B0F-42E8-8AEF-46AB2FEA5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E6A62A3-70E3-4064-9FF7-83235A6CCF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05125B5-74AC-4D5F-AE08-4C687D684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82A1080-C206-4FC9-B36D-BE6E85688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F7FD8-DF29-47BA-A78E-4E26BABED8F5}" type="datetimeFigureOut">
              <a:rPr lang="en-US" smtClean="0"/>
              <a:t>9/21/2018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6D2EB4C-4594-474C-A626-9DABB6212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F3941F2-163D-4D87-83B2-EFD172B06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27015-9D9A-490E-A09B-B71D556E7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1052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4A7765-0089-45A8-8D9A-6D732BB22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578B256-3E56-49A5-BA86-774039F48C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AE6C29D-51F2-4988-90EF-4E086D2511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237DD31-F134-4D91-9DBA-C96A17F362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C4FE390-A5FE-4EE8-A0AD-CB941203E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64232AE-6D02-4FB0-B762-A337E1949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F7FD8-DF29-47BA-A78E-4E26BABED8F5}" type="datetimeFigureOut">
              <a:rPr lang="en-US" smtClean="0"/>
              <a:t>9/21/2018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B17F0C6-FA3B-43E7-B8BB-4672EC77A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37861A4-7739-497F-B710-1B01B29C2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27015-9D9A-490E-A09B-B71D556E7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5311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64B97C-20BD-42E5-B0E5-C81B76E65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B048388-8841-4681-A72C-FF60487B5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F7FD8-DF29-47BA-A78E-4E26BABED8F5}" type="datetimeFigureOut">
              <a:rPr lang="en-US" smtClean="0"/>
              <a:t>9/21/2018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9885DF4-ADC6-4E5F-BBB0-8C117734B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873EFA7-B1C7-41E5-8282-C2715D4DD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27015-9D9A-490E-A09B-B71D556E7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532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055655C-6F52-4DDC-8A75-DAE41CAB4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F7FD8-DF29-47BA-A78E-4E26BABED8F5}" type="datetimeFigureOut">
              <a:rPr lang="en-US" smtClean="0"/>
              <a:t>9/21/2018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F044F2D-F611-41DA-B782-B3A111DAC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EC6D8BA-CEA7-4E19-B362-074111E48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27015-9D9A-490E-A09B-B71D556E7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1668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1825E9-2C01-4073-BAC8-3D0765E19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BAF5C09-D37E-45EF-AF1E-27FB911A16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0184B3F-B15B-48A7-9CB7-992A33B0B4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ACEDE50-C73E-47B4-8E93-16314615A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F7FD8-DF29-47BA-A78E-4E26BABED8F5}" type="datetimeFigureOut">
              <a:rPr lang="en-US" smtClean="0"/>
              <a:t>9/21/2018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6B3039E-1DF0-4105-ACD0-65F49982F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AB21AF7-8668-4BC4-B883-B5B678A8C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27015-9D9A-490E-A09B-B71D556E7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2510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2DAA9F-5AFF-4EEC-AAD5-B9AC90834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8FBF5A2-0C5D-4F1C-94FC-EED7958679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5946018-ABB7-4302-A120-4FFD67AC3D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48A464A-2FFE-4031-A567-5A7C9C664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F7FD8-DF29-47BA-A78E-4E26BABED8F5}" type="datetimeFigureOut">
              <a:rPr lang="en-US" smtClean="0"/>
              <a:t>9/21/2018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DCB3DB2-0B28-4FC2-9C2C-178482BE9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C795796-6406-45E0-9779-BF0FC2F6C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27015-9D9A-490E-A09B-B71D556E7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7623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6B8E0B-BFAA-4BA6-8961-B39AE4330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3D8E6D2-B2C4-4B94-90EA-8DB2B6CBB7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E8714AC-561E-495A-BF48-FF8FDE124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F7FD8-DF29-47BA-A78E-4E26BABED8F5}" type="datetimeFigureOut">
              <a:rPr lang="en-US" smtClean="0"/>
              <a:t>9/21/2018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1FC1888-A31D-4010-9683-6FB080D60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7FDA63A-D31F-4ACD-8C08-24BDB45CA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27015-9D9A-490E-A09B-B71D556E7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421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 descr="TCT18_CRF_pres_slide_16-9_whit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16FE80C-71F7-4A93-B6AF-2E8B06ECF7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B7C194A-3702-42EB-B654-F1DB94E7D5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9B2B8DC-2FAC-4C00-B8A7-2A909646E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F7FD8-DF29-47BA-A78E-4E26BABED8F5}" type="datetimeFigureOut">
              <a:rPr lang="en-US" smtClean="0"/>
              <a:t>9/21/2018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8ADC64B-1DFB-4518-A498-21FFB842E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D6CAEEB-14BA-4235-8FCC-999A41799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27015-9D9A-490E-A09B-B71D556E7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2716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2"/>
          <p:cNvSpPr>
            <a:spLocks noChangeArrowheads="1"/>
          </p:cNvSpPr>
          <p:nvPr/>
        </p:nvSpPr>
        <p:spPr bwMode="auto">
          <a:xfrm>
            <a:off x="561975" y="2959894"/>
            <a:ext cx="8185150" cy="709613"/>
          </a:xfrm>
          <a:prstGeom prst="rect">
            <a:avLst/>
          </a:prstGeom>
          <a:noFill/>
          <a:ln>
            <a:noFill/>
          </a:ln>
          <a:effectLst>
            <a:outerShdw dist="45791" dir="8778596" algn="ctr" rotWithShape="0">
              <a:schemeClr val="bg2"/>
            </a:outerShdw>
          </a:effectLst>
          <a:extLst/>
        </p:spPr>
        <p:txBody>
          <a:bodyPr anchor="ctr" anchorCtr="1"/>
          <a:lstStyle/>
          <a:p>
            <a:pPr algn="ctr">
              <a:lnSpc>
                <a:spcPct val="95000"/>
              </a:lnSpc>
              <a:buClr>
                <a:schemeClr val="tx2"/>
              </a:buClr>
              <a:defRPr/>
            </a:pPr>
            <a:endParaRPr lang="en-US" sz="1950">
              <a:solidFill>
                <a:srgbClr val="DDDDDD"/>
              </a:solidFill>
              <a:ea typeface="ヒラギノ角ゴ Pro W3" pitchFamily="-111" charset="-128"/>
              <a:cs typeface="+mn-cs"/>
            </a:endParaRPr>
          </a:p>
          <a:p>
            <a:pPr algn="ctr">
              <a:lnSpc>
                <a:spcPct val="95000"/>
              </a:lnSpc>
              <a:buClr>
                <a:schemeClr val="tx2"/>
              </a:buClr>
              <a:defRPr/>
            </a:pPr>
            <a:endParaRPr lang="en-US" sz="1950">
              <a:solidFill>
                <a:srgbClr val="DDDDDD"/>
              </a:solidFill>
              <a:ea typeface="ヒラギノ角ゴ Pro W3" pitchFamily="-111" charset="-128"/>
              <a:cs typeface="+mn-cs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92164" y="1056598"/>
            <a:ext cx="7589837" cy="484748"/>
          </a:xfrm>
          <a:extLst/>
        </p:spPr>
        <p:txBody>
          <a:bodyPr lIns="0" rIns="0" anchor="ctr">
            <a:spAutoFit/>
          </a:bodyPr>
          <a:lstStyle>
            <a:lvl1pPr>
              <a:lnSpc>
                <a:spcPct val="85000"/>
              </a:lnSpc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418160"/>
            <a:ext cx="8185150" cy="666750"/>
          </a:xfrm>
          <a:extLst/>
        </p:spPr>
        <p:txBody>
          <a:bodyPr anchorCtr="1"/>
          <a:lstStyle>
            <a:lvl1pPr marL="0" indent="0" algn="ctr">
              <a:buSzTx/>
              <a:buFontTx/>
              <a:buNone/>
              <a:defRPr sz="2550" i="1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pic>
        <p:nvPicPr>
          <p:cNvPr id="5" name="Picture 4" descr="TCT18_CRF_pres_slide_16-9_white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pic>
        <p:nvPicPr>
          <p:cNvPr id="6" name="Picture 5" descr="TCT18_pres_slide_16-9_white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246232"/>
      </p:ext>
    </p:extLst>
  </p:cSld>
  <p:clrMapOvr>
    <a:masterClrMapping/>
  </p:clrMapOvr>
  <p:transition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 descr="TCT18_CRF_pres_slide_16-9_whit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pic>
        <p:nvPicPr>
          <p:cNvPr id="5" name="Picture 4" descr="TCT18_pres_slide_16-9_white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251914"/>
      </p:ext>
    </p:extLst>
  </p:cSld>
  <p:clrMapOvr>
    <a:masterClrMapping/>
  </p:clrMapOvr>
  <p:transition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09663"/>
            <a:ext cx="3810000" cy="30861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09663"/>
            <a:ext cx="3810000" cy="30861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 descr="TCT18_CRF_pres_slide_16-9_whit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164976"/>
      </p:ext>
    </p:extLst>
  </p:cSld>
  <p:clrMapOvr>
    <a:masterClrMapping/>
  </p:clrMapOvr>
  <p:transition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13678735"/>
      </p:ext>
    </p:extLst>
  </p:cSld>
  <p:clrMapOvr>
    <a:masterClrMapping/>
  </p:clrMapOvr>
  <p:transition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 descr="TCT18_CRF_pres_slide_16-9_whit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pic>
        <p:nvPicPr>
          <p:cNvPr id="4" name="Picture 3" descr="TCT18_pres_slide_16-9_white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253657"/>
      </p:ext>
    </p:extLst>
  </p:cSld>
  <p:clrMapOvr>
    <a:masterClrMapping/>
  </p:clrMapOvr>
  <p:transition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CT18_CRF_pres_slide_16-9_whit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pic>
        <p:nvPicPr>
          <p:cNvPr id="3" name="Picture 2" descr="TCT18_pres_slide_16-9_white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105440"/>
      </p:ext>
    </p:extLst>
  </p:cSld>
  <p:clrMapOvr>
    <a:masterClrMapping/>
  </p:clrMapOvr>
  <p:transition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2167439"/>
      </p:ext>
    </p:extLst>
  </p:cSld>
  <p:clrMapOvr>
    <a:masterClrMapping/>
  </p:clrMapOvr>
  <p:transition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9577660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09663"/>
            <a:ext cx="3810000" cy="30861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09663"/>
            <a:ext cx="3810000" cy="30861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 descr="TCT18_CRF_pres_slide_16-9_whit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 descr="TCT18_CRF_pres_slide_16-9_whit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CT18_CRF_pres_slide_16-9_whit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265114" y="33338"/>
            <a:ext cx="537527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 bwMode="auto">
          <a:xfrm>
            <a:off x="265114" y="1221581"/>
            <a:ext cx="7920037" cy="334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>
          <a:xfrm>
            <a:off x="8269288" y="4636294"/>
            <a:ext cx="874712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8A257E9-EAEA-4B19-963E-F425BC34C39D}" type="slidenum">
              <a:rPr lang="nl-NL" altLang="en-US"/>
              <a:pPr>
                <a:defRPr/>
              </a:pPr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892921207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24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4214" y="116681"/>
            <a:ext cx="7769225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09663"/>
            <a:ext cx="77724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7" r:id="rId1"/>
    <p:sldLayoutId id="2147483656" r:id="rId2"/>
    <p:sldLayoutId id="2147483655" r:id="rId3"/>
    <p:sldLayoutId id="2147483654" r:id="rId4"/>
    <p:sldLayoutId id="2147483653" r:id="rId5"/>
    <p:sldLayoutId id="2147483652" r:id="rId6"/>
    <p:sldLayoutId id="2147483651" r:id="rId7"/>
    <p:sldLayoutId id="2147483650" r:id="rId8"/>
    <p:sldLayoutId id="2147483670" r:id="rId9"/>
  </p:sldLayoutIdLst>
  <p:transition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053763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30000"/>
        </a:spcBef>
        <a:spcAft>
          <a:spcPct val="0"/>
        </a:spcAft>
        <a:buClr>
          <a:schemeClr val="bg1"/>
        </a:buClr>
        <a:buSzPct val="110000"/>
        <a:buChar char="•"/>
        <a:defRPr sz="2250" b="1">
          <a:solidFill>
            <a:schemeClr val="bg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30000"/>
        </a:spcBef>
        <a:spcAft>
          <a:spcPct val="0"/>
        </a:spcAft>
        <a:buClr>
          <a:schemeClr val="bg1"/>
        </a:buClr>
        <a:buSzPct val="70000"/>
        <a:buFont typeface="Wingdings 2" pitchFamily="18" charset="2"/>
        <a:buChar char="¡"/>
        <a:defRPr sz="2100" b="1">
          <a:solidFill>
            <a:srgbClr val="053763"/>
          </a:solidFill>
          <a:latin typeface="+mn-lt"/>
        </a:defRPr>
      </a:lvl2pPr>
      <a:lvl3pPr marL="857250" indent="-171450" algn="l" rtl="0" eaLnBrk="0" fontAlgn="base" hangingPunct="0">
        <a:spcBef>
          <a:spcPct val="30000"/>
        </a:spcBef>
        <a:spcAft>
          <a:spcPct val="0"/>
        </a:spcAft>
        <a:buChar char="•"/>
        <a:defRPr sz="1800" b="1">
          <a:solidFill>
            <a:srgbClr val="053763"/>
          </a:solidFill>
          <a:latin typeface="+mn-lt"/>
        </a:defRPr>
      </a:lvl3pPr>
      <a:lvl4pPr marL="1200150" indent="-171450" algn="l" rtl="0" eaLnBrk="0" fontAlgn="base" hangingPunct="0">
        <a:spcBef>
          <a:spcPct val="30000"/>
        </a:spcBef>
        <a:spcAft>
          <a:spcPct val="0"/>
        </a:spcAft>
        <a:buChar char="–"/>
        <a:defRPr sz="1500" b="1">
          <a:solidFill>
            <a:srgbClr val="053763"/>
          </a:solidFill>
          <a:latin typeface="+mn-lt"/>
        </a:defRPr>
      </a:lvl4pPr>
      <a:lvl5pPr marL="1543050" indent="-171450" algn="l" rtl="0" eaLnBrk="0" fontAlgn="base" hangingPunct="0">
        <a:spcBef>
          <a:spcPct val="30000"/>
        </a:spcBef>
        <a:spcAft>
          <a:spcPct val="0"/>
        </a:spcAft>
        <a:buChar char="»"/>
        <a:defRPr sz="1500" b="1">
          <a:solidFill>
            <a:srgbClr val="053763"/>
          </a:solidFill>
          <a:latin typeface="+mn-lt"/>
        </a:defRPr>
      </a:lvl5pPr>
      <a:lvl6pPr marL="1885950" indent="-171450" algn="l" rtl="0" fontAlgn="base">
        <a:spcBef>
          <a:spcPct val="30000"/>
        </a:spcBef>
        <a:spcAft>
          <a:spcPct val="0"/>
        </a:spcAft>
        <a:buChar char="»"/>
        <a:defRPr sz="1500" b="1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30000"/>
        </a:spcBef>
        <a:spcAft>
          <a:spcPct val="0"/>
        </a:spcAft>
        <a:buChar char="»"/>
        <a:defRPr sz="1500" b="1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30000"/>
        </a:spcBef>
        <a:spcAft>
          <a:spcPct val="0"/>
        </a:spcAft>
        <a:buChar char="»"/>
        <a:defRPr sz="1500" b="1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30000"/>
        </a:spcBef>
        <a:spcAft>
          <a:spcPct val="0"/>
        </a:spcAft>
        <a:buChar char="»"/>
        <a:defRPr sz="15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1713509-CA8C-4390-8193-7598ECBAE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F830508-4A5C-4354-9018-F070B34273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0BAF884-226A-4155-8706-C394E39E55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0F7FD8-DF29-47BA-A78E-4E26BABED8F5}" type="datetimeFigureOut">
              <a:rPr lang="en-US" smtClean="0"/>
              <a:t>9/21/2018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2E6B31B-BB21-4DC7-9269-13C1E81D1B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39E1889-52D9-4C94-A801-33AD6BC1F9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27015-9D9A-490E-A09B-B71D556E7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36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4214" y="116681"/>
            <a:ext cx="7769225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09663"/>
            <a:ext cx="77724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850393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</p:sldLayoutIdLst>
  <p:transition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053763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30000"/>
        </a:spcBef>
        <a:spcAft>
          <a:spcPct val="0"/>
        </a:spcAft>
        <a:buClr>
          <a:schemeClr val="bg1"/>
        </a:buClr>
        <a:buSzPct val="110000"/>
        <a:buChar char="•"/>
        <a:defRPr sz="2250" b="1">
          <a:solidFill>
            <a:schemeClr val="bg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30000"/>
        </a:spcBef>
        <a:spcAft>
          <a:spcPct val="0"/>
        </a:spcAft>
        <a:buClr>
          <a:schemeClr val="bg1"/>
        </a:buClr>
        <a:buSzPct val="70000"/>
        <a:buFont typeface="Wingdings 2" pitchFamily="18" charset="2"/>
        <a:buChar char="¡"/>
        <a:defRPr sz="2100" b="1">
          <a:solidFill>
            <a:srgbClr val="053763"/>
          </a:solidFill>
          <a:latin typeface="+mn-lt"/>
        </a:defRPr>
      </a:lvl2pPr>
      <a:lvl3pPr marL="857250" indent="-171450" algn="l" rtl="0" eaLnBrk="0" fontAlgn="base" hangingPunct="0">
        <a:spcBef>
          <a:spcPct val="30000"/>
        </a:spcBef>
        <a:spcAft>
          <a:spcPct val="0"/>
        </a:spcAft>
        <a:buChar char="•"/>
        <a:defRPr sz="1800" b="1">
          <a:solidFill>
            <a:srgbClr val="053763"/>
          </a:solidFill>
          <a:latin typeface="+mn-lt"/>
        </a:defRPr>
      </a:lvl3pPr>
      <a:lvl4pPr marL="1200150" indent="-171450" algn="l" rtl="0" eaLnBrk="0" fontAlgn="base" hangingPunct="0">
        <a:spcBef>
          <a:spcPct val="30000"/>
        </a:spcBef>
        <a:spcAft>
          <a:spcPct val="0"/>
        </a:spcAft>
        <a:buChar char="–"/>
        <a:defRPr sz="1500" b="1">
          <a:solidFill>
            <a:srgbClr val="053763"/>
          </a:solidFill>
          <a:latin typeface="+mn-lt"/>
        </a:defRPr>
      </a:lvl4pPr>
      <a:lvl5pPr marL="1543050" indent="-171450" algn="l" rtl="0" eaLnBrk="0" fontAlgn="base" hangingPunct="0">
        <a:spcBef>
          <a:spcPct val="30000"/>
        </a:spcBef>
        <a:spcAft>
          <a:spcPct val="0"/>
        </a:spcAft>
        <a:buChar char="»"/>
        <a:defRPr sz="1500" b="1">
          <a:solidFill>
            <a:srgbClr val="053763"/>
          </a:solidFill>
          <a:latin typeface="+mn-lt"/>
        </a:defRPr>
      </a:lvl5pPr>
      <a:lvl6pPr marL="1885950" indent="-171450" algn="l" rtl="0" fontAlgn="base">
        <a:spcBef>
          <a:spcPct val="30000"/>
        </a:spcBef>
        <a:spcAft>
          <a:spcPct val="0"/>
        </a:spcAft>
        <a:buChar char="»"/>
        <a:defRPr sz="1500" b="1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30000"/>
        </a:spcBef>
        <a:spcAft>
          <a:spcPct val="0"/>
        </a:spcAft>
        <a:buChar char="»"/>
        <a:defRPr sz="1500" b="1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30000"/>
        </a:spcBef>
        <a:spcAft>
          <a:spcPct val="0"/>
        </a:spcAft>
        <a:buChar char="»"/>
        <a:defRPr sz="1500" b="1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30000"/>
        </a:spcBef>
        <a:spcAft>
          <a:spcPct val="0"/>
        </a:spcAft>
        <a:buChar char="»"/>
        <a:defRPr sz="15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jp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37123" y="860391"/>
            <a:ext cx="5692378" cy="877163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53763"/>
                </a:solidFill>
              </a:rPr>
              <a:t>Endpoints for Aortic Valve Development</a:t>
            </a:r>
          </a:p>
        </p:txBody>
      </p:sp>
      <p:sp>
        <p:nvSpPr>
          <p:cNvPr id="12290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z="2500" dirty="0"/>
              <a:t>Ori Ben-Yehuda, MD</a:t>
            </a:r>
          </a:p>
          <a:p>
            <a:pPr eaLnBrk="1" hangingPunct="1"/>
            <a:r>
              <a:rPr lang="en-US" sz="2500" dirty="0"/>
              <a:t>Cardiovascular Research Foundation</a:t>
            </a:r>
          </a:p>
          <a:p>
            <a:pPr eaLnBrk="1" hangingPunct="1"/>
            <a:r>
              <a:rPr lang="en-US" sz="2500" dirty="0"/>
              <a:t>New York, NY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ECB457-8F64-4D0D-AB17-8000BFC6F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NT-</a:t>
            </a:r>
            <a:r>
              <a:rPr lang="en-US" dirty="0" err="1"/>
              <a:t>proBNP</a:t>
            </a:r>
            <a:r>
              <a:rPr lang="en-US" dirty="0"/>
              <a:t> in PARADIGM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64E1855-E9F6-4007-B0BE-182718C0B2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3854" y="924904"/>
            <a:ext cx="5610320" cy="363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55602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A9CD72-E8BF-42DE-BDC5-6EDF84A9A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NT-</a:t>
            </a:r>
            <a:r>
              <a:rPr lang="en-US" dirty="0" err="1"/>
              <a:t>proBNP</a:t>
            </a:r>
            <a:r>
              <a:rPr lang="en-US" dirty="0"/>
              <a:t> in PARADIGM: Effect of Treatment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B673D7F7-889E-4552-B598-33D9CA2383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0175" y="574149"/>
            <a:ext cx="5077301" cy="4208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19712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4D8395-1D7C-44FB-9A26-BE0AC3C13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Heart Failure Hospitalization Equivalents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000EADEA-F09E-41EE-8106-A4B5052CFB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1314" y="1109663"/>
            <a:ext cx="6101371" cy="30861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DF8A978-FF5D-411D-A7C7-F3B33AB2F929}"/>
              </a:ext>
            </a:extLst>
          </p:cNvPr>
          <p:cNvSpPr txBox="1"/>
          <p:nvPr/>
        </p:nvSpPr>
        <p:spPr>
          <a:xfrm>
            <a:off x="2662084" y="4801273"/>
            <a:ext cx="34289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0" dirty="0">
                <a:solidFill>
                  <a:srgbClr val="FFFFFF"/>
                </a:solidFill>
              </a:rPr>
              <a:t>Okumura et al. Circulation 2016; 133:2254-2262 </a:t>
            </a:r>
          </a:p>
        </p:txBody>
      </p:sp>
    </p:spTree>
    <p:extLst>
      <p:ext uri="{BB962C8B-B14F-4D97-AF65-F5344CB8AC3E}">
        <p14:creationId xmlns:p14="http://schemas.microsoft.com/office/powerpoint/2010/main" val="17663460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6834" y="0"/>
            <a:ext cx="5375275" cy="8096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Heart failure event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9208841"/>
              </p:ext>
            </p:extLst>
          </p:nvPr>
        </p:nvGraphicFramePr>
        <p:xfrm>
          <a:off x="958644" y="567813"/>
          <a:ext cx="7182465" cy="403477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941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941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9415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245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Symptoms</a:t>
                      </a:r>
                    </a:p>
                    <a:p>
                      <a:pPr algn="ctr"/>
                      <a:r>
                        <a:rPr lang="en-US" sz="1200" dirty="0"/>
                        <a:t>New or Worsening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Physical Examination</a:t>
                      </a:r>
                    </a:p>
                    <a:p>
                      <a:pPr algn="ctr"/>
                      <a:r>
                        <a:rPr lang="en-US" sz="1200" dirty="0"/>
                        <a:t>New or Worsening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Laboratory Data</a:t>
                      </a:r>
                    </a:p>
                    <a:p>
                      <a:pPr algn="ctr"/>
                      <a:r>
                        <a:rPr lang="en-US" sz="1200" dirty="0"/>
                        <a:t>New or Worsening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10235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bg1"/>
                          </a:solidFill>
                        </a:rPr>
                        <a:t>Criterion for new or</a:t>
                      </a:r>
                    </a:p>
                    <a:p>
                      <a:r>
                        <a:rPr lang="en-US" sz="900" dirty="0">
                          <a:solidFill>
                            <a:schemeClr val="bg1"/>
                          </a:solidFill>
                        </a:rPr>
                        <a:t>worsening symptoms due to</a:t>
                      </a:r>
                    </a:p>
                    <a:p>
                      <a:r>
                        <a:rPr lang="en-US" sz="900" dirty="0">
                          <a:solidFill>
                            <a:schemeClr val="bg1"/>
                          </a:solidFill>
                        </a:rPr>
                        <a:t>HF is to have at least 1 of the</a:t>
                      </a:r>
                    </a:p>
                    <a:p>
                      <a:r>
                        <a:rPr lang="en-US" sz="900" dirty="0">
                          <a:solidFill>
                            <a:schemeClr val="bg1"/>
                          </a:solidFill>
                        </a:rPr>
                        <a:t>following on presentation:</a:t>
                      </a:r>
                    </a:p>
                    <a:p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US" sz="900" dirty="0">
                          <a:solidFill>
                            <a:schemeClr val="bg1"/>
                          </a:solidFill>
                        </a:rPr>
                        <a:t>a) Dyspnea</a:t>
                      </a:r>
                    </a:p>
                    <a:p>
                      <a:r>
                        <a:rPr lang="en-US" sz="900" dirty="0">
                          <a:solidFill>
                            <a:schemeClr val="bg1"/>
                          </a:solidFill>
                        </a:rPr>
                        <a:t>b) Decreased exercise</a:t>
                      </a:r>
                    </a:p>
                    <a:p>
                      <a:r>
                        <a:rPr lang="en-US" sz="900" dirty="0">
                          <a:solidFill>
                            <a:schemeClr val="bg1"/>
                          </a:solidFill>
                        </a:rPr>
                        <a:t>tolerance</a:t>
                      </a:r>
                    </a:p>
                    <a:p>
                      <a:r>
                        <a:rPr lang="en-US" sz="900" dirty="0">
                          <a:solidFill>
                            <a:schemeClr val="bg1"/>
                          </a:solidFill>
                        </a:rPr>
                        <a:t>c) Fatigue</a:t>
                      </a:r>
                    </a:p>
                    <a:p>
                      <a:r>
                        <a:rPr lang="en-US" sz="900" dirty="0">
                          <a:solidFill>
                            <a:schemeClr val="bg1"/>
                          </a:solidFill>
                        </a:rPr>
                        <a:t>d) Worsened end-organ</a:t>
                      </a:r>
                    </a:p>
                    <a:p>
                      <a:r>
                        <a:rPr lang="en-US" sz="900" dirty="0">
                          <a:solidFill>
                            <a:schemeClr val="bg1"/>
                          </a:solidFill>
                        </a:rPr>
                        <a:t>perfusion</a:t>
                      </a:r>
                    </a:p>
                    <a:p>
                      <a:r>
                        <a:rPr lang="en-US" sz="900" dirty="0">
                          <a:solidFill>
                            <a:schemeClr val="bg1"/>
                          </a:solidFill>
                        </a:rPr>
                        <a:t>e) Volume overload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bg1"/>
                          </a:solidFill>
                        </a:rPr>
                        <a:t>Criterion for new or</a:t>
                      </a:r>
                    </a:p>
                    <a:p>
                      <a:r>
                        <a:rPr lang="en-US" sz="900" dirty="0">
                          <a:solidFill>
                            <a:schemeClr val="bg1"/>
                          </a:solidFill>
                        </a:rPr>
                        <a:t>worsening objective findings</a:t>
                      </a:r>
                    </a:p>
                    <a:p>
                      <a:r>
                        <a:rPr lang="en-US" sz="900" dirty="0">
                          <a:solidFill>
                            <a:schemeClr val="bg1"/>
                          </a:solidFill>
                        </a:rPr>
                        <a:t>due to HF includes at least 2</a:t>
                      </a:r>
                    </a:p>
                    <a:p>
                      <a:r>
                        <a:rPr lang="en-US" sz="900" dirty="0">
                          <a:solidFill>
                            <a:schemeClr val="bg1"/>
                          </a:solidFill>
                        </a:rPr>
                        <a:t>physical examination findings</a:t>
                      </a:r>
                    </a:p>
                    <a:p>
                      <a:r>
                        <a:rPr lang="en-US" sz="900" dirty="0">
                          <a:solidFill>
                            <a:schemeClr val="bg1"/>
                          </a:solidFill>
                        </a:rPr>
                        <a:t>OR 1 physical examination</a:t>
                      </a:r>
                    </a:p>
                    <a:p>
                      <a:r>
                        <a:rPr lang="en-US" sz="900" dirty="0">
                          <a:solidFill>
                            <a:schemeClr val="bg1"/>
                          </a:solidFill>
                        </a:rPr>
                        <a:t>finding and at least 1</a:t>
                      </a:r>
                    </a:p>
                    <a:p>
                      <a:r>
                        <a:rPr lang="en-US" sz="900" dirty="0">
                          <a:solidFill>
                            <a:schemeClr val="bg1"/>
                          </a:solidFill>
                        </a:rPr>
                        <a:t>laboratory criterion. Physical</a:t>
                      </a:r>
                    </a:p>
                    <a:p>
                      <a:r>
                        <a:rPr lang="en-US" sz="900" dirty="0">
                          <a:solidFill>
                            <a:schemeClr val="bg1"/>
                          </a:solidFill>
                        </a:rPr>
                        <a:t>examination findings include</a:t>
                      </a:r>
                    </a:p>
                    <a:p>
                      <a:r>
                        <a:rPr lang="en-US" sz="900" dirty="0">
                          <a:solidFill>
                            <a:schemeClr val="bg1"/>
                          </a:solidFill>
                        </a:rPr>
                        <a:t>new or worsened:</a:t>
                      </a:r>
                    </a:p>
                    <a:p>
                      <a:r>
                        <a:rPr lang="en-US" sz="900" dirty="0">
                          <a:solidFill>
                            <a:schemeClr val="bg1"/>
                          </a:solidFill>
                        </a:rPr>
                        <a:t>a) Peripheral edema</a:t>
                      </a:r>
                    </a:p>
                    <a:p>
                      <a:r>
                        <a:rPr lang="en-US" sz="900" dirty="0">
                          <a:solidFill>
                            <a:schemeClr val="bg1"/>
                          </a:solidFill>
                        </a:rPr>
                        <a:t>b) Increasing abdominal</a:t>
                      </a:r>
                    </a:p>
                    <a:p>
                      <a:r>
                        <a:rPr lang="en-US" sz="900" dirty="0">
                          <a:solidFill>
                            <a:schemeClr val="bg1"/>
                          </a:solidFill>
                        </a:rPr>
                        <a:t>distention or ascites</a:t>
                      </a:r>
                    </a:p>
                    <a:p>
                      <a:r>
                        <a:rPr lang="en-US" sz="900" dirty="0">
                          <a:solidFill>
                            <a:schemeClr val="bg1"/>
                          </a:solidFill>
                        </a:rPr>
                        <a:t>c) Pulmonary</a:t>
                      </a:r>
                    </a:p>
                    <a:p>
                      <a:r>
                        <a:rPr lang="en-US" sz="900" dirty="0">
                          <a:solidFill>
                            <a:schemeClr val="bg1"/>
                          </a:solidFill>
                        </a:rPr>
                        <a:t>rales/crackles/</a:t>
                      </a:r>
                      <a:r>
                        <a:rPr lang="en-US" sz="900" dirty="0" err="1">
                          <a:solidFill>
                            <a:schemeClr val="bg1"/>
                          </a:solidFill>
                        </a:rPr>
                        <a:t>crepitations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US" sz="900" dirty="0">
                          <a:solidFill>
                            <a:schemeClr val="bg1"/>
                          </a:solidFill>
                        </a:rPr>
                        <a:t>d) Increased jugular venous</a:t>
                      </a:r>
                    </a:p>
                    <a:p>
                      <a:r>
                        <a:rPr lang="en-US" sz="900" dirty="0">
                          <a:solidFill>
                            <a:schemeClr val="bg1"/>
                          </a:solidFill>
                        </a:rPr>
                        <a:t>pressure and/or </a:t>
                      </a:r>
                      <a:r>
                        <a:rPr lang="en-US" sz="900" dirty="0" err="1">
                          <a:solidFill>
                            <a:schemeClr val="bg1"/>
                          </a:solidFill>
                        </a:rPr>
                        <a:t>hepatojugular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US" sz="900" dirty="0">
                          <a:solidFill>
                            <a:schemeClr val="bg1"/>
                          </a:solidFill>
                        </a:rPr>
                        <a:t>reflux</a:t>
                      </a:r>
                    </a:p>
                    <a:p>
                      <a:r>
                        <a:rPr lang="en-US" sz="900" dirty="0">
                          <a:solidFill>
                            <a:schemeClr val="bg1"/>
                          </a:solidFill>
                        </a:rPr>
                        <a:t>e) S3 gallop</a:t>
                      </a:r>
                    </a:p>
                    <a:p>
                      <a:r>
                        <a:rPr lang="en-US" sz="900" dirty="0">
                          <a:solidFill>
                            <a:schemeClr val="bg1"/>
                          </a:solidFill>
                        </a:rPr>
                        <a:t>f) Clinically significant or</a:t>
                      </a:r>
                    </a:p>
                    <a:p>
                      <a:r>
                        <a:rPr lang="en-US" sz="900" dirty="0">
                          <a:solidFill>
                            <a:schemeClr val="bg1"/>
                          </a:solidFill>
                        </a:rPr>
                        <a:t>rapid weight gain thought to</a:t>
                      </a:r>
                    </a:p>
                    <a:p>
                      <a:r>
                        <a:rPr lang="en-US" sz="900" dirty="0">
                          <a:solidFill>
                            <a:schemeClr val="bg1"/>
                          </a:solidFill>
                        </a:rPr>
                        <a:t>be related to fluid retention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bg1"/>
                          </a:solidFill>
                        </a:rPr>
                        <a:t>Documentation of new or</a:t>
                      </a:r>
                    </a:p>
                    <a:p>
                      <a:r>
                        <a:rPr lang="en-US" sz="900" dirty="0">
                          <a:solidFill>
                            <a:schemeClr val="bg1"/>
                          </a:solidFill>
                        </a:rPr>
                        <a:t>worsening laboratory</a:t>
                      </a:r>
                    </a:p>
                    <a:p>
                      <a:r>
                        <a:rPr lang="en-US" sz="900" dirty="0">
                          <a:solidFill>
                            <a:schemeClr val="bg1"/>
                          </a:solidFill>
                        </a:rPr>
                        <a:t>evidence of HF obtained</a:t>
                      </a:r>
                    </a:p>
                    <a:p>
                      <a:r>
                        <a:rPr lang="en-US" sz="900" dirty="0">
                          <a:solidFill>
                            <a:schemeClr val="bg1"/>
                          </a:solidFill>
                        </a:rPr>
                        <a:t>within 24 h of patient</a:t>
                      </a:r>
                    </a:p>
                    <a:p>
                      <a:r>
                        <a:rPr lang="en-US" sz="900" dirty="0">
                          <a:solidFill>
                            <a:schemeClr val="bg1"/>
                          </a:solidFill>
                        </a:rPr>
                        <a:t>presentation.</a:t>
                      </a:r>
                    </a:p>
                    <a:p>
                      <a:r>
                        <a:rPr lang="en-US" sz="900" dirty="0">
                          <a:solidFill>
                            <a:schemeClr val="bg1"/>
                          </a:solidFill>
                        </a:rPr>
                        <a:t>Criterion for new or</a:t>
                      </a:r>
                    </a:p>
                    <a:p>
                      <a:r>
                        <a:rPr lang="en-US" sz="900" dirty="0">
                          <a:solidFill>
                            <a:schemeClr val="bg1"/>
                          </a:solidFill>
                        </a:rPr>
                        <a:t>worsening objective findings</a:t>
                      </a:r>
                    </a:p>
                    <a:p>
                      <a:r>
                        <a:rPr lang="en-US" sz="900" dirty="0">
                          <a:solidFill>
                            <a:schemeClr val="bg1"/>
                          </a:solidFill>
                        </a:rPr>
                        <a:t>due to HF includes at least 2</a:t>
                      </a:r>
                    </a:p>
                    <a:p>
                      <a:r>
                        <a:rPr lang="en-US" sz="900" dirty="0">
                          <a:solidFill>
                            <a:schemeClr val="bg1"/>
                          </a:solidFill>
                        </a:rPr>
                        <a:t>physical examination findings</a:t>
                      </a:r>
                    </a:p>
                    <a:p>
                      <a:r>
                        <a:rPr lang="en-US" sz="900" dirty="0">
                          <a:solidFill>
                            <a:schemeClr val="bg1"/>
                          </a:solidFill>
                        </a:rPr>
                        <a:t>OR 1 physical examination</a:t>
                      </a:r>
                    </a:p>
                    <a:p>
                      <a:r>
                        <a:rPr lang="en-US" sz="900" dirty="0">
                          <a:solidFill>
                            <a:schemeClr val="bg1"/>
                          </a:solidFill>
                        </a:rPr>
                        <a:t>finding and at least 1</a:t>
                      </a:r>
                    </a:p>
                    <a:p>
                      <a:r>
                        <a:rPr lang="en-US" sz="900" dirty="0">
                          <a:solidFill>
                            <a:schemeClr val="bg1"/>
                          </a:solidFill>
                        </a:rPr>
                        <a:t>laboratory criterion.</a:t>
                      </a:r>
                    </a:p>
                    <a:p>
                      <a:r>
                        <a:rPr lang="en-US" sz="900" dirty="0">
                          <a:solidFill>
                            <a:schemeClr val="bg1"/>
                          </a:solidFill>
                        </a:rPr>
                        <a:t>Laboratory criteria include</a:t>
                      </a:r>
                    </a:p>
                    <a:p>
                      <a:r>
                        <a:rPr lang="en-US" sz="900" dirty="0">
                          <a:solidFill>
                            <a:schemeClr val="bg1"/>
                          </a:solidFill>
                        </a:rPr>
                        <a:t>new or worsened:</a:t>
                      </a:r>
                    </a:p>
                    <a:p>
                      <a:r>
                        <a:rPr lang="en-US" sz="900" dirty="0">
                          <a:solidFill>
                            <a:schemeClr val="bg1"/>
                          </a:solidFill>
                        </a:rPr>
                        <a:t>a) Increased BNP/NT-</a:t>
                      </a:r>
                      <a:r>
                        <a:rPr lang="en-US" sz="900" dirty="0" err="1">
                          <a:solidFill>
                            <a:schemeClr val="bg1"/>
                          </a:solidFill>
                        </a:rPr>
                        <a:t>proBNP</a:t>
                      </a:r>
                      <a:endParaRPr lang="en-US" sz="900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US" sz="900" dirty="0">
                          <a:solidFill>
                            <a:schemeClr val="bg1"/>
                          </a:solidFill>
                        </a:rPr>
                        <a:t>b) Radiological evidence of</a:t>
                      </a:r>
                    </a:p>
                    <a:p>
                      <a:r>
                        <a:rPr lang="en-US" sz="900" dirty="0">
                          <a:solidFill>
                            <a:schemeClr val="bg1"/>
                          </a:solidFill>
                        </a:rPr>
                        <a:t>pulmonary congestion</a:t>
                      </a:r>
                    </a:p>
                    <a:p>
                      <a:r>
                        <a:rPr lang="en-US" sz="900" dirty="0">
                          <a:solidFill>
                            <a:schemeClr val="bg1"/>
                          </a:solidFill>
                        </a:rPr>
                        <a:t>c) Noninvasive diagnostic</a:t>
                      </a:r>
                    </a:p>
                    <a:p>
                      <a:r>
                        <a:rPr lang="en-US" sz="900" dirty="0">
                          <a:solidFill>
                            <a:schemeClr val="bg1"/>
                          </a:solidFill>
                        </a:rPr>
                        <a:t>evidence of HF</a:t>
                      </a:r>
                    </a:p>
                    <a:p>
                      <a:r>
                        <a:rPr lang="en-US" sz="900" dirty="0">
                          <a:solidFill>
                            <a:schemeClr val="bg1"/>
                          </a:solidFill>
                        </a:rPr>
                        <a:t>d) Invasive diagnostic</a:t>
                      </a:r>
                    </a:p>
                    <a:p>
                      <a:r>
                        <a:rPr lang="en-US" sz="900" dirty="0">
                          <a:solidFill>
                            <a:schemeClr val="bg1"/>
                          </a:solidFill>
                        </a:rPr>
                        <a:t>evidence of HF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A257E9-EAEA-4B19-963E-F425BC34C39D}" type="slidenum">
              <a:rPr lang="nl-NL" altLang="en-US" smtClean="0">
                <a:solidFill>
                  <a:schemeClr val="bg1"/>
                </a:solidFill>
              </a:rPr>
              <a:pPr>
                <a:defRPr/>
              </a:pPr>
              <a:t>12</a:t>
            </a:fld>
            <a:endParaRPr lang="nl-NL" altLang="en-US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95079" y="4809926"/>
            <a:ext cx="5235768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25" dirty="0">
                <a:solidFill>
                  <a:schemeClr val="bg1"/>
                </a:solidFill>
              </a:rPr>
              <a:t>Hicks et a. </a:t>
            </a:r>
            <a:r>
              <a:rPr lang="en-US" sz="825" dirty="0">
                <a:solidFill>
                  <a:schemeClr val="tx1"/>
                </a:solidFill>
              </a:rPr>
              <a:t>2017 Cardiovascular and Stroke Endpoint Definitions for Clinical Trials. Circulation. 2018;137:961–972.</a:t>
            </a:r>
          </a:p>
        </p:txBody>
      </p:sp>
    </p:spTree>
    <p:extLst>
      <p:ext uri="{BB962C8B-B14F-4D97-AF65-F5344CB8AC3E}">
        <p14:creationId xmlns:p14="http://schemas.microsoft.com/office/powerpoint/2010/main" val="36810002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38 CuadroTexto"/>
          <p:cNvSpPr txBox="1"/>
          <p:nvPr/>
        </p:nvSpPr>
        <p:spPr>
          <a:xfrm>
            <a:off x="1402688" y="1968570"/>
            <a:ext cx="1401342" cy="750203"/>
          </a:xfrm>
          <a:prstGeom prst="rect">
            <a:avLst/>
          </a:prstGeom>
          <a:noFill/>
          <a:ln>
            <a:solidFill>
              <a:srgbClr val="404040"/>
            </a:solidFill>
          </a:ln>
        </p:spPr>
        <p:txBody>
          <a:bodyPr wrap="none" lIns="91438" tIns="45719" rIns="91438" bIns="45719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425" i="0">
                <a:solidFill>
                  <a:prstClr val="black">
                    <a:lumMod val="75000"/>
                    <a:lumOff val="25000"/>
                  </a:prstClr>
                </a:solidFill>
                <a:latin typeface="Tahoma"/>
                <a:ea typeface="+mn-ea"/>
                <a:cs typeface="Tahoma"/>
              </a:rPr>
              <a:t>International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425" i="0">
                <a:solidFill>
                  <a:prstClr val="black">
                    <a:lumMod val="75000"/>
                    <a:lumOff val="25000"/>
                  </a:prstClr>
                </a:solidFill>
                <a:latin typeface="Tahoma"/>
                <a:ea typeface="+mn-ea"/>
                <a:cs typeface="Tahoma"/>
              </a:rPr>
              <a:t>Multicenter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425" i="0">
                <a:solidFill>
                  <a:prstClr val="black">
                    <a:lumMod val="75000"/>
                    <a:lumOff val="25000"/>
                  </a:prstClr>
                </a:solidFill>
                <a:latin typeface="Tahoma"/>
                <a:ea typeface="+mn-ea"/>
                <a:cs typeface="Tahoma"/>
              </a:rPr>
              <a:t>Randomized</a:t>
            </a:r>
          </a:p>
        </p:txBody>
      </p:sp>
      <p:sp>
        <p:nvSpPr>
          <p:cNvPr id="40" name="39 Abrir corchete"/>
          <p:cNvSpPr/>
          <p:nvPr/>
        </p:nvSpPr>
        <p:spPr>
          <a:xfrm>
            <a:off x="1403649" y="1968568"/>
            <a:ext cx="72008" cy="692498"/>
          </a:xfrm>
          <a:prstGeom prst="leftBracket">
            <a:avLst/>
          </a:prstGeom>
          <a:ln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8" tIns="45719" rIns="91438" bIns="45719"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425" i="0">
              <a:solidFill>
                <a:prstClr val="black">
                  <a:lumMod val="75000"/>
                  <a:lumOff val="25000"/>
                </a:prstClr>
              </a:solidFill>
              <a:latin typeface="Tahoma"/>
              <a:cs typeface="Tahoma"/>
            </a:endParaRPr>
          </a:p>
        </p:txBody>
      </p:sp>
      <p:sp>
        <p:nvSpPr>
          <p:cNvPr id="41" name="40 Abrir corchete"/>
          <p:cNvSpPr/>
          <p:nvPr/>
        </p:nvSpPr>
        <p:spPr>
          <a:xfrm flipH="1">
            <a:off x="2699792" y="1968568"/>
            <a:ext cx="72008" cy="692498"/>
          </a:xfrm>
          <a:prstGeom prst="leftBracket">
            <a:avLst/>
          </a:prstGeom>
          <a:ln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8" tIns="45719" rIns="91438" bIns="45719"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425" i="0">
              <a:solidFill>
                <a:prstClr val="black">
                  <a:lumMod val="75000"/>
                  <a:lumOff val="25000"/>
                </a:prstClr>
              </a:solidFill>
              <a:latin typeface="Tahoma"/>
              <a:cs typeface="Tahoma"/>
            </a:endParaRPr>
          </a:p>
        </p:txBody>
      </p:sp>
      <p:sp>
        <p:nvSpPr>
          <p:cNvPr id="42" name="41 Rectángulo redondeado"/>
          <p:cNvSpPr/>
          <p:nvPr/>
        </p:nvSpPr>
        <p:spPr>
          <a:xfrm>
            <a:off x="1403649" y="1182491"/>
            <a:ext cx="1368152" cy="677977"/>
          </a:xfrm>
          <a:prstGeom prst="roundRect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425" i="0" dirty="0">
                <a:solidFill>
                  <a:prstClr val="white"/>
                </a:solidFill>
                <a:latin typeface="Tahoma"/>
                <a:cs typeface="Tahoma"/>
              </a:rPr>
              <a:t>TAVR UNLOAD Trial</a:t>
            </a:r>
          </a:p>
        </p:txBody>
      </p:sp>
      <p:sp>
        <p:nvSpPr>
          <p:cNvPr id="43" name="42 Abrir llave"/>
          <p:cNvSpPr/>
          <p:nvPr/>
        </p:nvSpPr>
        <p:spPr>
          <a:xfrm>
            <a:off x="2843808" y="1142858"/>
            <a:ext cx="216024" cy="1524249"/>
          </a:xfrm>
          <a:prstGeom prst="leftBrace">
            <a:avLst/>
          </a:prstGeom>
          <a:ln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8" tIns="45719" rIns="91438" bIns="45719"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425" i="0">
              <a:solidFill>
                <a:prstClr val="black">
                  <a:lumMod val="75000"/>
                  <a:lumOff val="25000"/>
                </a:prstClr>
              </a:solidFill>
              <a:latin typeface="Tahoma"/>
              <a:cs typeface="Tahoma"/>
            </a:endParaRPr>
          </a:p>
        </p:txBody>
      </p:sp>
      <p:sp>
        <p:nvSpPr>
          <p:cNvPr id="44" name="43 CuadroTexto"/>
          <p:cNvSpPr txBox="1"/>
          <p:nvPr/>
        </p:nvSpPr>
        <p:spPr>
          <a:xfrm>
            <a:off x="2975782" y="1310589"/>
            <a:ext cx="1316948" cy="1188785"/>
          </a:xfrm>
          <a:prstGeom prst="rect">
            <a:avLst/>
          </a:prstGeom>
          <a:noFill/>
          <a:ln>
            <a:solidFill>
              <a:srgbClr val="404040"/>
            </a:solidFill>
          </a:ln>
        </p:spPr>
        <p:txBody>
          <a:bodyPr wrap="square" lIns="91438" tIns="45719" rIns="91438" bIns="45719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425" i="0" dirty="0">
                <a:solidFill>
                  <a:prstClr val="black">
                    <a:lumMod val="75000"/>
                    <a:lumOff val="25000"/>
                  </a:prstClr>
                </a:solidFill>
                <a:latin typeface="Tahoma"/>
                <a:ea typeface="+mn-ea"/>
                <a:cs typeface="Tahoma"/>
              </a:rPr>
              <a:t>LV-EF&lt; 50%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425" i="0" dirty="0">
                <a:solidFill>
                  <a:prstClr val="black">
                    <a:lumMod val="75000"/>
                    <a:lumOff val="25000"/>
                  </a:prstClr>
                </a:solidFill>
                <a:latin typeface="Tahoma"/>
                <a:ea typeface="+mn-ea"/>
                <a:cs typeface="Tahoma"/>
              </a:rPr>
              <a:t>&amp;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425" i="0" dirty="0">
                <a:solidFill>
                  <a:prstClr val="black">
                    <a:lumMod val="75000"/>
                    <a:lumOff val="25000"/>
                  </a:prstClr>
                </a:solidFill>
                <a:latin typeface="Tahoma"/>
                <a:ea typeface="+mn-ea"/>
                <a:cs typeface="Tahoma"/>
              </a:rPr>
              <a:t>Moderate AS</a:t>
            </a:r>
          </a:p>
        </p:txBody>
      </p:sp>
      <p:sp>
        <p:nvSpPr>
          <p:cNvPr id="45" name="44 Abrir llave"/>
          <p:cNvSpPr/>
          <p:nvPr/>
        </p:nvSpPr>
        <p:spPr>
          <a:xfrm flipH="1">
            <a:off x="4211960" y="1148897"/>
            <a:ext cx="216024" cy="1524249"/>
          </a:xfrm>
          <a:prstGeom prst="leftBrace">
            <a:avLst/>
          </a:prstGeom>
          <a:ln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8" tIns="45719" rIns="91438" bIns="45719"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425" i="0">
              <a:solidFill>
                <a:prstClr val="black">
                  <a:lumMod val="75000"/>
                  <a:lumOff val="25000"/>
                </a:prstClr>
              </a:solidFill>
              <a:latin typeface="Tahoma"/>
              <a:cs typeface="Tahoma"/>
            </a:endParaRPr>
          </a:p>
        </p:txBody>
      </p:sp>
      <p:sp>
        <p:nvSpPr>
          <p:cNvPr id="46" name="45 Elipse"/>
          <p:cNvSpPr/>
          <p:nvPr/>
        </p:nvSpPr>
        <p:spPr>
          <a:xfrm>
            <a:off x="4517929" y="1796969"/>
            <a:ext cx="396999" cy="289437"/>
          </a:xfrm>
          <a:prstGeom prst="ellipse">
            <a:avLst/>
          </a:prstGeom>
          <a:solidFill>
            <a:srgbClr val="FF0000"/>
          </a:solidFill>
          <a:ln>
            <a:solidFill>
              <a:srgbClr val="40404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425" i="0">
                <a:solidFill>
                  <a:srgbClr val="FFFFFF"/>
                </a:solidFill>
                <a:latin typeface="Tahoma"/>
                <a:cs typeface="Tahoma"/>
              </a:rPr>
              <a:t>R</a:t>
            </a:r>
          </a:p>
        </p:txBody>
      </p:sp>
      <p:sp>
        <p:nvSpPr>
          <p:cNvPr id="47" name="46 Rectángulo redondeado"/>
          <p:cNvSpPr/>
          <p:nvPr/>
        </p:nvSpPr>
        <p:spPr>
          <a:xfrm>
            <a:off x="5005688" y="1148899"/>
            <a:ext cx="934467" cy="420971"/>
          </a:xfrm>
          <a:prstGeom prst="roundRect">
            <a:avLst/>
          </a:prstGeom>
          <a:solidFill>
            <a:srgbClr val="404040"/>
          </a:solidFill>
          <a:ln>
            <a:solidFill>
              <a:srgbClr val="40404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425" i="0" dirty="0">
                <a:solidFill>
                  <a:srgbClr val="FFFFFF"/>
                </a:solidFill>
                <a:latin typeface="Tahoma"/>
                <a:cs typeface="Tahoma"/>
              </a:rPr>
              <a:t>TAVR + OHFT</a:t>
            </a:r>
          </a:p>
        </p:txBody>
      </p:sp>
      <p:sp>
        <p:nvSpPr>
          <p:cNvPr id="48" name="47 Rectángulo redondeado"/>
          <p:cNvSpPr/>
          <p:nvPr/>
        </p:nvSpPr>
        <p:spPr>
          <a:xfrm>
            <a:off x="5005688" y="2312090"/>
            <a:ext cx="934467" cy="420971"/>
          </a:xfrm>
          <a:prstGeom prst="roundRect">
            <a:avLst/>
          </a:prstGeom>
          <a:solidFill>
            <a:srgbClr val="404040"/>
          </a:solidFill>
          <a:ln>
            <a:solidFill>
              <a:srgbClr val="40404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425" i="0" dirty="0">
                <a:solidFill>
                  <a:srgbClr val="FFFFFF"/>
                </a:solidFill>
                <a:latin typeface="Tahoma"/>
                <a:cs typeface="Tahoma"/>
              </a:rPr>
              <a:t>OHFT alone</a:t>
            </a:r>
          </a:p>
        </p:txBody>
      </p:sp>
      <p:cxnSp>
        <p:nvCxnSpPr>
          <p:cNvPr id="49" name="48 Conector angular"/>
          <p:cNvCxnSpPr>
            <a:endCxn id="47" idx="1"/>
          </p:cNvCxnSpPr>
          <p:nvPr/>
        </p:nvCxnSpPr>
        <p:spPr>
          <a:xfrm rot="5400000" flipH="1" flipV="1">
            <a:off x="4642265" y="1433549"/>
            <a:ext cx="437587" cy="289261"/>
          </a:xfrm>
          <a:prstGeom prst="bentConnector2">
            <a:avLst/>
          </a:prstGeom>
          <a:ln>
            <a:solidFill>
              <a:srgbClr val="40404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49 Conector angular"/>
          <p:cNvCxnSpPr>
            <a:stCxn id="46" idx="4"/>
            <a:endCxn id="48" idx="1"/>
          </p:cNvCxnSpPr>
          <p:nvPr/>
        </p:nvCxnSpPr>
        <p:spPr>
          <a:xfrm rot="16200000" flipH="1">
            <a:off x="4642973" y="2159860"/>
            <a:ext cx="436167" cy="289260"/>
          </a:xfrm>
          <a:prstGeom prst="bentConnector2">
            <a:avLst/>
          </a:prstGeom>
          <a:ln>
            <a:solidFill>
              <a:srgbClr val="40404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50 Abrir llave"/>
          <p:cNvSpPr/>
          <p:nvPr/>
        </p:nvSpPr>
        <p:spPr>
          <a:xfrm>
            <a:off x="6084168" y="795196"/>
            <a:ext cx="216024" cy="2231654"/>
          </a:xfrm>
          <a:prstGeom prst="leftBrace">
            <a:avLst/>
          </a:prstGeom>
          <a:ln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8" tIns="45719" rIns="91438" bIns="45719"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425" i="0">
              <a:solidFill>
                <a:prstClr val="black">
                  <a:lumMod val="75000"/>
                  <a:lumOff val="25000"/>
                </a:prstClr>
              </a:solidFill>
              <a:latin typeface="Tahoma"/>
              <a:cs typeface="Tahoma"/>
            </a:endParaRPr>
          </a:p>
        </p:txBody>
      </p:sp>
      <p:sp>
        <p:nvSpPr>
          <p:cNvPr id="52" name="51 CuadroTexto"/>
          <p:cNvSpPr txBox="1"/>
          <p:nvPr/>
        </p:nvSpPr>
        <p:spPr>
          <a:xfrm>
            <a:off x="6228186" y="935594"/>
            <a:ext cx="1368153" cy="2065948"/>
          </a:xfrm>
          <a:prstGeom prst="rect">
            <a:avLst/>
          </a:prstGeom>
          <a:noFill/>
          <a:ln>
            <a:solidFill>
              <a:srgbClr val="404040"/>
            </a:solidFill>
          </a:ln>
        </p:spPr>
        <p:txBody>
          <a:bodyPr wrap="square" lIns="91438" tIns="45719" rIns="91438" bIns="45719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425" i="0">
                <a:solidFill>
                  <a:prstClr val="black">
                    <a:lumMod val="75000"/>
                    <a:lumOff val="25000"/>
                  </a:prstClr>
                </a:solidFill>
                <a:latin typeface="Tahoma"/>
                <a:ea typeface="+mn-ea"/>
                <a:cs typeface="Tahoma"/>
              </a:rPr>
              <a:t>Follow-up: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425" i="0">
                <a:solidFill>
                  <a:prstClr val="black">
                    <a:lumMod val="75000"/>
                    <a:lumOff val="25000"/>
                  </a:prstClr>
                </a:solidFill>
                <a:latin typeface="Tahoma"/>
                <a:ea typeface="+mn-ea"/>
                <a:cs typeface="Tahoma"/>
              </a:rPr>
              <a:t>1, 6 months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425" i="0">
                <a:solidFill>
                  <a:prstClr val="black">
                    <a:lumMod val="75000"/>
                    <a:lumOff val="25000"/>
                  </a:prstClr>
                </a:solidFill>
                <a:latin typeface="Tahoma"/>
                <a:ea typeface="+mn-ea"/>
                <a:cs typeface="Tahoma"/>
              </a:rPr>
              <a:t>1 &amp; 2 years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425" i="0">
              <a:solidFill>
                <a:prstClr val="black">
                  <a:lumMod val="75000"/>
                  <a:lumOff val="25000"/>
                </a:prstClr>
              </a:solidFill>
              <a:latin typeface="Tahoma"/>
              <a:ea typeface="+mn-ea"/>
              <a:cs typeface="Tahoma"/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425" i="0">
                <a:solidFill>
                  <a:prstClr val="black">
                    <a:lumMod val="75000"/>
                    <a:lumOff val="25000"/>
                  </a:prstClr>
                </a:solidFill>
                <a:latin typeface="Tahoma"/>
                <a:ea typeface="+mn-ea"/>
                <a:cs typeface="Tahoma"/>
              </a:rPr>
              <a:t>Clinical endpoints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425" i="0">
                <a:solidFill>
                  <a:prstClr val="black">
                    <a:lumMod val="75000"/>
                    <a:lumOff val="25000"/>
                  </a:prstClr>
                </a:solidFill>
                <a:latin typeface="Tahoma"/>
                <a:ea typeface="+mn-ea"/>
                <a:cs typeface="Tahoma"/>
              </a:rPr>
              <a:t>Symptoms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425" i="0">
                <a:solidFill>
                  <a:prstClr val="black">
                    <a:lumMod val="75000"/>
                    <a:lumOff val="25000"/>
                  </a:prstClr>
                </a:solidFill>
                <a:latin typeface="Tahoma"/>
                <a:ea typeface="+mn-ea"/>
                <a:cs typeface="Tahoma"/>
              </a:rPr>
              <a:t>Echo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425" i="0">
                <a:solidFill>
                  <a:prstClr val="black">
                    <a:lumMod val="75000"/>
                    <a:lumOff val="25000"/>
                  </a:prstClr>
                </a:solidFill>
                <a:latin typeface="Tahoma"/>
                <a:ea typeface="+mn-ea"/>
                <a:cs typeface="Tahoma"/>
              </a:rPr>
              <a:t>QoL</a:t>
            </a:r>
          </a:p>
        </p:txBody>
      </p:sp>
      <p:sp>
        <p:nvSpPr>
          <p:cNvPr id="53" name="52 Abrir llave"/>
          <p:cNvSpPr/>
          <p:nvPr/>
        </p:nvSpPr>
        <p:spPr>
          <a:xfrm flipH="1">
            <a:off x="7452320" y="801238"/>
            <a:ext cx="216024" cy="2231654"/>
          </a:xfrm>
          <a:prstGeom prst="leftBrace">
            <a:avLst/>
          </a:prstGeom>
          <a:ln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8" tIns="45719" rIns="91438" bIns="45719"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425" i="0">
              <a:solidFill>
                <a:prstClr val="black">
                  <a:lumMod val="75000"/>
                  <a:lumOff val="25000"/>
                </a:prstClr>
              </a:solidFill>
              <a:latin typeface="Tahoma"/>
              <a:cs typeface="Tahoma"/>
            </a:endParaRPr>
          </a:p>
        </p:txBody>
      </p:sp>
      <p:pic>
        <p:nvPicPr>
          <p:cNvPr id="61" name="Picture 2" descr="http://bestheartcare.com/wp-content/uploads/2011/12/Closed-Aortic-Valve-with-Stenosi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114" y="3150271"/>
            <a:ext cx="1098549" cy="980570"/>
          </a:xfrm>
          <a:prstGeom prst="rect">
            <a:avLst/>
          </a:prstGeom>
          <a:noFill/>
          <a:ln>
            <a:solidFill>
              <a:srgbClr val="40404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7" descr="http://www.uncrexheartvalvecenter.com/images/valveopen_we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450" y="3150273"/>
            <a:ext cx="1110870" cy="986453"/>
          </a:xfrm>
          <a:prstGeom prst="rect">
            <a:avLst/>
          </a:prstGeom>
          <a:noFill/>
          <a:ln>
            <a:solidFill>
              <a:srgbClr val="40404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3" name="62 Conector recto de flecha"/>
          <p:cNvCxnSpPr/>
          <p:nvPr/>
        </p:nvCxnSpPr>
        <p:spPr>
          <a:xfrm>
            <a:off x="2893232" y="3432449"/>
            <a:ext cx="271155" cy="0"/>
          </a:xfrm>
          <a:prstGeom prst="straightConnector1">
            <a:avLst/>
          </a:prstGeom>
          <a:ln w="19050">
            <a:solidFill>
              <a:srgbClr val="40404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660" y="3259653"/>
            <a:ext cx="477521" cy="345592"/>
          </a:xfrm>
          <a:prstGeom prst="rect">
            <a:avLst/>
          </a:prstGeom>
          <a:noFill/>
          <a:ln w="9525">
            <a:solidFill>
              <a:srgbClr val="40404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5" name="64 Conector recto de flecha"/>
          <p:cNvCxnSpPr/>
          <p:nvPr/>
        </p:nvCxnSpPr>
        <p:spPr>
          <a:xfrm>
            <a:off x="3880210" y="3432449"/>
            <a:ext cx="271155" cy="0"/>
          </a:xfrm>
          <a:prstGeom prst="straightConnector1">
            <a:avLst/>
          </a:prstGeom>
          <a:ln w="19050">
            <a:solidFill>
              <a:srgbClr val="40404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" name="Picture 2" descr="http://www.clevelandclinicmeded.com/medicalpubs/diseasemanagement/cardiology/aortic-valve-disease/images/aorticvalvefig6_larg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560" y="3225520"/>
            <a:ext cx="1523595" cy="699611"/>
          </a:xfrm>
          <a:prstGeom prst="rect">
            <a:avLst/>
          </a:prstGeom>
          <a:noFill/>
          <a:ln>
            <a:solidFill>
              <a:srgbClr val="40404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7" name="66 Conector recto de flecha"/>
          <p:cNvCxnSpPr/>
          <p:nvPr/>
        </p:nvCxnSpPr>
        <p:spPr>
          <a:xfrm>
            <a:off x="5913266" y="3432449"/>
            <a:ext cx="271155" cy="0"/>
          </a:xfrm>
          <a:prstGeom prst="straightConnector1">
            <a:avLst/>
          </a:prstGeom>
          <a:ln w="19050">
            <a:solidFill>
              <a:srgbClr val="40404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kstvak 24"/>
          <p:cNvSpPr txBox="1"/>
          <p:nvPr/>
        </p:nvSpPr>
        <p:spPr>
          <a:xfrm>
            <a:off x="0" y="4789058"/>
            <a:ext cx="9144000" cy="20774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750" i="0" dirty="0">
                <a:solidFill>
                  <a:prstClr val="white"/>
                </a:solidFill>
                <a:latin typeface="Tahoma"/>
                <a:ea typeface="+mn-ea"/>
                <a:cs typeface="Tahoma"/>
              </a:rPr>
              <a:t>Spitzer et al. AHJ 2016;182:80-88</a:t>
            </a:r>
          </a:p>
        </p:txBody>
      </p:sp>
      <p:pic>
        <p:nvPicPr>
          <p:cNvPr id="27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76015" y="4250481"/>
            <a:ext cx="1883827" cy="420661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16517" y="1"/>
            <a:ext cx="7886700" cy="994172"/>
          </a:xfrm>
        </p:spPr>
        <p:txBody>
          <a:bodyPr>
            <a:normAutofit/>
          </a:bodyPr>
          <a:lstStyle/>
          <a:p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cs typeface="Tahoma"/>
              </a:rPr>
              <a:t>TAVR UNLOAD Concept</a:t>
            </a:r>
          </a:p>
        </p:txBody>
      </p:sp>
    </p:spTree>
    <p:extLst>
      <p:ext uri="{BB962C8B-B14F-4D97-AF65-F5344CB8AC3E}">
        <p14:creationId xmlns:p14="http://schemas.microsoft.com/office/powerpoint/2010/main" val="1538218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D11AE3-39D9-4C75-A424-903FB04C1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Integrating Surrogates into Composite Endpoints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22FAA18-7A56-47AF-9EE4-BCBD483CF6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Composite endpoints are problematic- even for hard endpoints	</a:t>
            </a:r>
          </a:p>
          <a:p>
            <a:pPr lvl="1"/>
            <a:r>
              <a:rPr lang="en-US" dirty="0" err="1"/>
              <a:t>eg</a:t>
            </a:r>
            <a:r>
              <a:rPr lang="en-US" dirty="0"/>
              <a:t>: Death, Stroke, MI; mortality and hospitalization</a:t>
            </a:r>
          </a:p>
          <a:p>
            <a:r>
              <a:rPr lang="en-US" dirty="0"/>
              <a:t>Even more challenging for surrogate endpoints, </a:t>
            </a:r>
            <a:r>
              <a:rPr lang="en-US" dirty="0" err="1"/>
              <a:t>esp</a:t>
            </a:r>
            <a:r>
              <a:rPr lang="en-US" dirty="0"/>
              <a:t> with hardpoints</a:t>
            </a:r>
          </a:p>
          <a:p>
            <a:pPr lvl="1"/>
            <a:r>
              <a:rPr lang="en-US" dirty="0" err="1"/>
              <a:t>e.g</a:t>
            </a:r>
            <a:r>
              <a:rPr lang="en-US" dirty="0"/>
              <a:t>: hospitalization plus improvement in KCCQ! </a:t>
            </a:r>
          </a:p>
          <a:p>
            <a:pPr marL="1371600" lvl="4" indent="0">
              <a:buNone/>
            </a:pPr>
            <a:r>
              <a:rPr lang="en-US" sz="1800" dirty="0"/>
              <a:t>How does one combine into a single endpoint?</a:t>
            </a:r>
          </a:p>
        </p:txBody>
      </p:sp>
    </p:spTree>
    <p:extLst>
      <p:ext uri="{BB962C8B-B14F-4D97-AF65-F5344CB8AC3E}">
        <p14:creationId xmlns:p14="http://schemas.microsoft.com/office/powerpoint/2010/main" val="407678315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0C1B29-7CEE-48A7-BB8D-B3460FF9B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Finkelstein-Schoenfeld 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B0AE852-155D-48DA-8C7B-7FC733E2BC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Hierarchal Composite Endpoint</a:t>
            </a:r>
          </a:p>
          <a:p>
            <a:r>
              <a:rPr lang="en-US" dirty="0"/>
              <a:t>Clinically relevant</a:t>
            </a:r>
          </a:p>
          <a:p>
            <a:r>
              <a:rPr lang="en-US" dirty="0"/>
              <a:t>Allows for combination of hard endpoints (mortality, stroke, re-hospitalizations) and softer but clinically relevant endpoints such as QoL and Functional Status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10006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61C700-AC9E-44F4-8087-F50AD77C2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Finkelstein-Schoenfeld Methodology: A solution to the Composite Endpoint Problem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828FBDB-C47C-4D25-8155-2D70E5D026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4" y="1010603"/>
            <a:ext cx="7994966" cy="3086100"/>
          </a:xfrm>
        </p:spPr>
        <p:txBody>
          <a:bodyPr/>
          <a:lstStyle/>
          <a:p>
            <a:r>
              <a:rPr lang="en-US" sz="2000" dirty="0"/>
              <a:t>Hierarchy created for endpoints</a:t>
            </a:r>
          </a:p>
          <a:p>
            <a:r>
              <a:rPr lang="en-US" sz="2000" dirty="0"/>
              <a:t>May include disparate types- </a:t>
            </a:r>
            <a:r>
              <a:rPr lang="en-US" sz="2000" dirty="0" err="1"/>
              <a:t>eg</a:t>
            </a:r>
            <a:r>
              <a:rPr lang="en-US" sz="2000" dirty="0"/>
              <a:t> mortality and quality of life</a:t>
            </a:r>
          </a:p>
          <a:p>
            <a:r>
              <a:rPr lang="en-US" sz="2000" dirty="0"/>
              <a:t>Each patient in Arm A is compared with each patient in Arm B</a:t>
            </a:r>
          </a:p>
          <a:p>
            <a:r>
              <a:rPr lang="en-US" sz="2000" dirty="0"/>
              <a:t>For each patient comparison and endpoint in the hierarchy a win, loss, or tie is declared</a:t>
            </a:r>
          </a:p>
          <a:p>
            <a:r>
              <a:rPr lang="en-US" sz="2000" dirty="0"/>
              <a:t>If a win (and corresponding loss for the other patient) is declared no need to continue to lower tier in the hierarchy</a:t>
            </a:r>
          </a:p>
          <a:p>
            <a:r>
              <a:rPr lang="en-US" sz="2000" dirty="0"/>
              <a:t>If a tie is declared, one continues to a lower tier</a:t>
            </a:r>
          </a:p>
          <a:p>
            <a:r>
              <a:rPr lang="en-US" sz="2000" dirty="0"/>
              <a:t>Number of wins is counted in each group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76067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4CDDFA-86B2-40D2-AFCE-F29EB8EE5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86" y="65406"/>
            <a:ext cx="7769225" cy="566738"/>
          </a:xfrm>
        </p:spPr>
        <p:txBody>
          <a:bodyPr/>
          <a:lstStyle/>
          <a:p>
            <a:r>
              <a:rPr lang="en-US" dirty="0"/>
              <a:t>TAVR- UNLOAD: FS Methodology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xmlns="" id="{B671EEF0-FAF8-4290-AE05-1AB1CC9EEC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5384800"/>
              </p:ext>
            </p:extLst>
          </p:nvPr>
        </p:nvGraphicFramePr>
        <p:xfrm>
          <a:off x="1461935" y="482340"/>
          <a:ext cx="6693924" cy="4436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79395">
                  <a:extLst>
                    <a:ext uri="{9D8B030D-6E8A-4147-A177-3AD203B41FA5}">
                      <a16:colId xmlns:a16="http://schemas.microsoft.com/office/drawing/2014/main" xmlns="" val="460488652"/>
                    </a:ext>
                  </a:extLst>
                </a:gridCol>
                <a:gridCol w="1214529">
                  <a:extLst>
                    <a:ext uri="{9D8B030D-6E8A-4147-A177-3AD203B41FA5}">
                      <a16:colId xmlns:a16="http://schemas.microsoft.com/office/drawing/2014/main" xmlns="" val="2553552522"/>
                    </a:ext>
                  </a:extLst>
                </a:gridCol>
              </a:tblGrid>
              <a:tr h="3131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</a:rPr>
                        <a:t>Comparison of each potential subject pair </a:t>
                      </a:r>
                      <a:br>
                        <a:rPr lang="en-US" sz="1100" kern="1200" dirty="0">
                          <a:effectLst/>
                        </a:rPr>
                      </a:br>
                      <a:r>
                        <a:rPr lang="en-US" sz="1100" kern="1200" dirty="0">
                          <a:effectLst/>
                        </a:rPr>
                        <a:t>(1 from TAVR group and 1 from OHFT)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55" marR="65755" marT="32877" marB="32877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How event is assessed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55" marR="65755" marT="32877" marB="32877" anchor="ctr"/>
                </a:tc>
                <a:extLst>
                  <a:ext uri="{0D108BD9-81ED-4DB2-BD59-A6C34878D82A}">
                    <a16:rowId xmlns:a16="http://schemas.microsoft.com/office/drawing/2014/main" xmlns="" val="3041936773"/>
                  </a:ext>
                </a:extLst>
              </a:tr>
              <a:tr h="342282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</a:rPr>
                        <a:t>Step 1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</a:rPr>
                        <a:t>   If 1 or both subjects die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</a:rPr>
                        <a:t>        Subject in TAVR group dies first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</a:rPr>
                        <a:t>        Subject in OHFT group dies first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</a:rPr>
                        <a:t>        Both subjects die on the same day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</a:rPr>
                        <a:t>Step 2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</a:rPr>
                        <a:t>   If no ranking yet available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</a:rPr>
                        <a:t>        Subject in TAVR group suffers a more severe disabling stroke (</a:t>
                      </a:r>
                      <a:r>
                        <a:rPr lang="en-US" sz="1100" kern="1200" dirty="0" err="1">
                          <a:effectLst/>
                        </a:rPr>
                        <a:t>mRS</a:t>
                      </a:r>
                      <a:r>
                        <a:rPr lang="en-US" sz="1100" kern="1200" dirty="0">
                          <a:effectLst/>
                        </a:rPr>
                        <a:t> 2 to 5)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</a:rPr>
                        <a:t>        Subject in OHFT group suffers a more severe disabling stroke (</a:t>
                      </a:r>
                      <a:r>
                        <a:rPr lang="en-US" sz="1100" kern="1200" dirty="0" err="1">
                          <a:effectLst/>
                        </a:rPr>
                        <a:t>mRS</a:t>
                      </a:r>
                      <a:r>
                        <a:rPr lang="en-US" sz="1100" kern="1200" dirty="0">
                          <a:effectLst/>
                        </a:rPr>
                        <a:t> 2 to 5)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</a:rPr>
                        <a:t>        Both subjects suffer a disabling stroke of the same severity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</a:rPr>
                        <a:t>Step 3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</a:rPr>
                        <a:t>   If no ranking yet available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</a:rPr>
                        <a:t>        Subject in TAVR group suffers the stroke first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</a:rPr>
                        <a:t>        Subject in OHFT group suffers the stroke first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</a:rPr>
                        <a:t>        Both subjects suffer a disabling stroke of the same severity on the same day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</a:rPr>
                        <a:t>                                                         --------------------------------------------------------------------------------------------------------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</a:rPr>
                        <a:t>Step 6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</a:rPr>
                        <a:t>   If no ranking yet available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</a:rPr>
                        <a:t>        Subject in TAVR group is in worse KCCQ category at one year**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</a:rPr>
                        <a:t>        Subject in OHFT group is in worse KCCQ category at one year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</a:rPr>
                        <a:t>        Both subjects are in same KCCQ category at one year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55" marR="65755" marT="32877" marB="32877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</a:rPr>
                        <a:t>Favors OHFT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</a:rPr>
                        <a:t>Favors TAVR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</a:rPr>
                        <a:t>Go to step 2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</a:rPr>
                        <a:t>Favors OHFT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</a:rPr>
                        <a:t>Favors TAVR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</a:rPr>
                        <a:t>Go to step 3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</a:rPr>
                        <a:t>Favors OHFT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</a:rPr>
                        <a:t>Favors TAVR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</a:rPr>
                        <a:t>Go to step 4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</a:rPr>
                        <a:t>Favors OHFT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</a:rPr>
                        <a:t>Favors TAVR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</a:rPr>
                        <a:t>Tie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55" marR="65755" marT="32877" marB="32877"/>
                </a:tc>
                <a:extLst>
                  <a:ext uri="{0D108BD9-81ED-4DB2-BD59-A6C34878D82A}">
                    <a16:rowId xmlns:a16="http://schemas.microsoft.com/office/drawing/2014/main" xmlns="" val="4957968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718489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2"/>
          <p:cNvSpPr txBox="1">
            <a:spLocks noChangeArrowheads="1"/>
          </p:cNvSpPr>
          <p:nvPr/>
        </p:nvSpPr>
        <p:spPr bwMode="auto">
          <a:xfrm>
            <a:off x="1943100" y="1458516"/>
            <a:ext cx="4457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MS PGothic" pitchFamily="34" charset="-128"/>
              <a:cs typeface="ヒラギノ角ゴ Pro W3"/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idx="1"/>
          </p:nvPr>
        </p:nvSpPr>
        <p:spPr>
          <a:xfrm>
            <a:off x="533400" y="1145289"/>
            <a:ext cx="8383588" cy="30861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100" dirty="0"/>
              <a:t>I, Ori Ben-Yehuda, DO NOT have a financial interest/arrangement or affiliation with one or more organizations that could be perceived as a real or apparent conflict of interest in the context of the subject of this presentation.</a:t>
            </a:r>
          </a:p>
          <a:p>
            <a:pPr marL="0" indent="0" eaLnBrk="1" hangingPunct="1"/>
            <a:endParaRPr lang="en-US" sz="2100" dirty="0"/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684214" y="294027"/>
            <a:ext cx="7769225" cy="425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0" cap="none" spc="0" normalizeH="0" baseline="0" noProof="0" dirty="0">
                <a:ln>
                  <a:noFill/>
                </a:ln>
                <a:solidFill>
                  <a:srgbClr val="053763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Disclosure Statement of Financial Interest</a:t>
            </a:r>
          </a:p>
        </p:txBody>
      </p:sp>
    </p:spTree>
    <p:extLst>
      <p:ext uri="{BB962C8B-B14F-4D97-AF65-F5344CB8AC3E}">
        <p14:creationId xmlns:p14="http://schemas.microsoft.com/office/powerpoint/2010/main" val="2894703054"/>
      </p:ext>
    </p:extLst>
  </p:cSld>
  <p:clrMapOvr>
    <a:masterClrMapping/>
  </p:clrMapOvr>
  <p:transition advClick="0" advTm="1000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96D768-C2AB-4DDB-A21D-60DD0EA78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TAVR Trials: The Initial Trials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91D8AA7-B5E4-41FD-9B15-62A534A249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Comparison to SAVR</a:t>
            </a:r>
          </a:p>
          <a:p>
            <a:pPr lvl="1"/>
            <a:r>
              <a:rPr lang="en-US" dirty="0"/>
              <a:t>High Surgical Risk</a:t>
            </a:r>
          </a:p>
          <a:p>
            <a:pPr lvl="1"/>
            <a:r>
              <a:rPr lang="en-US" dirty="0"/>
              <a:t>Intermediate Risk</a:t>
            </a:r>
          </a:p>
          <a:p>
            <a:r>
              <a:rPr lang="en-US" dirty="0"/>
              <a:t>Comparison to medical therapy</a:t>
            </a:r>
          </a:p>
          <a:p>
            <a:pPr lvl="1"/>
            <a:r>
              <a:rPr lang="en-US" dirty="0"/>
              <a:t>Inoperable Patients</a:t>
            </a:r>
          </a:p>
          <a:p>
            <a:r>
              <a:rPr lang="en-US" dirty="0"/>
              <a:t>Population with high hard point event rates- mortality and stroke</a:t>
            </a:r>
          </a:p>
        </p:txBody>
      </p:sp>
      <mc:AlternateContent xmlns:mc="http://schemas.openxmlformats.org/markup-compatibility/2006">
        <mc:Choice xmlns:pslz="http://schemas.microsoft.com/office/powerpoint/2016/slidezoom" xmlns="" Requires="pslz">
          <p:graphicFrame>
            <p:nvGraphicFramePr>
              <p:cNvPr id="7" name="Slide Zoom 6">
                <a:extLst>
                  <a:ext uri="{FF2B5EF4-FFF2-40B4-BE49-F238E27FC236}">
                    <a16:creationId xmlns:a16="http://schemas.microsoft.com/office/drawing/2014/main" id="{C69F971A-5299-439C-BF06-441E8E00728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68997595"/>
                  </p:ext>
                </p:extLst>
              </p:nvPr>
            </p:nvGraphicFramePr>
            <p:xfrm>
              <a:off x="-4291717" y="1646596"/>
              <a:ext cx="2286000" cy="1285875"/>
            </p:xfrm>
            <a:graphic>
              <a:graphicData uri="http://schemas.microsoft.com/office/powerpoint/2016/slidezoom">
                <pslz:sldZm>
                  <pslz:sldZmObj sldId="419" cId="236389991">
                    <pslz:zmPr id="{67B7263E-8263-4B78-86E5-013F2DDB0E0F}" returnToParent="0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285875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7" name="Slide Zoom 6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xmlns="" xmlns:pslz="http://schemas.microsoft.com/office/powerpoint/2016/slidezoom" id="{C69F971A-5299-439C-BF06-441E8E00728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4291717" y="1646596"/>
                <a:ext cx="2286000" cy="1285875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682998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5F2248-FEF1-4112-B968-4150CE4DD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Current/Next Stage in TAVR Studies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68D85CC-5941-4E7C-BFB1-3734F18269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Lower Risk</a:t>
            </a:r>
          </a:p>
          <a:p>
            <a:r>
              <a:rPr lang="en-US" dirty="0"/>
              <a:t>Asymptomatic</a:t>
            </a:r>
          </a:p>
          <a:p>
            <a:r>
              <a:rPr lang="en-US" dirty="0"/>
              <a:t>Earlier in the disease process- moderate AS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 are the most relevant endpoints?</a:t>
            </a:r>
          </a:p>
          <a:p>
            <a:pPr marL="0" indent="0">
              <a:buNone/>
            </a:pPr>
            <a:r>
              <a:rPr lang="en-US" dirty="0"/>
              <a:t>Can sample size be reduced?</a:t>
            </a: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xmlns="" id="{301A4079-C777-4A16-8BC8-8270A93D7C99}"/>
              </a:ext>
            </a:extLst>
          </p:cNvPr>
          <p:cNvSpPr/>
          <p:nvPr/>
        </p:nvSpPr>
        <p:spPr bwMode="auto">
          <a:xfrm>
            <a:off x="4349363" y="2441049"/>
            <a:ext cx="437322" cy="500933"/>
          </a:xfrm>
          <a:prstGeom prst="down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1" u="none" strike="noStrike" cap="none" normalizeH="0" baseline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xmlns="" id="{3F4C1F89-8790-4FA8-9F3E-033CF6000B3D}"/>
              </a:ext>
            </a:extLst>
          </p:cNvPr>
          <p:cNvSpPr/>
          <p:nvPr/>
        </p:nvSpPr>
        <p:spPr bwMode="auto">
          <a:xfrm>
            <a:off x="4261898" y="2441049"/>
            <a:ext cx="381663" cy="389614"/>
          </a:xfrm>
          <a:prstGeom prst="downArrow">
            <a:avLst/>
          </a:prstGeom>
          <a:solidFill>
            <a:srgbClr val="20386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1" u="none" strike="noStrike" cap="none" normalizeH="0" baseline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638999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4BDDF2-D21F-4EEC-AB2E-81047F9A9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EARLY- TAVR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B53D63B-7AE5-4511-8303-9BBF6019AA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Asymptomatic patients with Severe AS</a:t>
            </a:r>
          </a:p>
          <a:p>
            <a:r>
              <a:rPr lang="en-US" dirty="0"/>
              <a:t>Not a specifically surgically low risk population</a:t>
            </a:r>
          </a:p>
          <a:p>
            <a:r>
              <a:rPr lang="en-US" dirty="0"/>
              <a:t>N=1109</a:t>
            </a:r>
          </a:p>
          <a:p>
            <a:r>
              <a:rPr lang="en-US" dirty="0"/>
              <a:t>Primary Endpoint: non-hierarchal -all-cause death or stroke or unplanned cardiovascular hospitalization</a:t>
            </a:r>
          </a:p>
          <a:p>
            <a:r>
              <a:rPr lang="en-US" dirty="0"/>
              <a:t>Secondary Endpoint: death or disabling stroke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E889F26-6E01-4ABC-A692-602ED321D5EC}"/>
              </a:ext>
            </a:extLst>
          </p:cNvPr>
          <p:cNvSpPr txBox="1"/>
          <p:nvPr/>
        </p:nvSpPr>
        <p:spPr>
          <a:xfrm>
            <a:off x="2809567" y="4774168"/>
            <a:ext cx="3819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0" dirty="0">
                <a:solidFill>
                  <a:schemeClr val="tx1"/>
                </a:solidFill>
              </a:rPr>
              <a:t>clinicaltrials.gov (</a:t>
            </a:r>
            <a:r>
              <a:rPr lang="en-US" sz="1600" i="0" dirty="0">
                <a:solidFill>
                  <a:schemeClr val="tx1"/>
                </a:solidFill>
              </a:rPr>
              <a:t>NCT03042104</a:t>
            </a:r>
            <a:r>
              <a:rPr lang="en-US" i="0" dirty="0">
                <a:solidFill>
                  <a:schemeClr val="tx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1401579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7C2FE8-DB5C-47E2-8419-CD963BF21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Partner 3: Low Risk AS patients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4A64112-F685-4BC9-B2A7-4DA3331C5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9" y="799947"/>
            <a:ext cx="7772400" cy="3086100"/>
          </a:xfrm>
        </p:spPr>
        <p:txBody>
          <a:bodyPr/>
          <a:lstStyle/>
          <a:p>
            <a:r>
              <a:rPr lang="en-US" dirty="0"/>
              <a:t>STS&lt;4</a:t>
            </a:r>
          </a:p>
          <a:p>
            <a:r>
              <a:rPr lang="en-US" dirty="0"/>
              <a:t>N=1328 patients; randomized to surgery vs. TAVR (transfemoral)</a:t>
            </a:r>
          </a:p>
          <a:p>
            <a:r>
              <a:rPr lang="en-US" dirty="0"/>
              <a:t>Primary Endpoint: All-cause mortality, all stroke, and re-hospitalization</a:t>
            </a:r>
          </a:p>
          <a:p>
            <a:pPr lvl="1"/>
            <a:r>
              <a:rPr lang="en-US" dirty="0"/>
              <a:t>This composite endpoint will be evaluated as a non-inferiority analysis based on a relative non-inferiority margin of 35%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C85F996-DA4B-43C3-8FD6-E2460EFA91CB}"/>
              </a:ext>
            </a:extLst>
          </p:cNvPr>
          <p:cNvSpPr/>
          <p:nvPr/>
        </p:nvSpPr>
        <p:spPr>
          <a:xfrm>
            <a:off x="2748693" y="4774168"/>
            <a:ext cx="33613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clinicaltrials.gov (</a:t>
            </a:r>
            <a:r>
              <a:rPr lang="en-US" sz="1400" dirty="0">
                <a:solidFill>
                  <a:schemeClr val="tx1"/>
                </a:solidFill>
              </a:rPr>
              <a:t>NCT02675114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2075794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3016E5-7A28-4307-BC11-465B8409E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Newer Devices- what pathway, what endpoints?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02D1915-F24B-4965-8828-B9FD54B7F1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Non-inferiority design for total mortality and stroke</a:t>
            </a:r>
          </a:p>
          <a:p>
            <a:r>
              <a:rPr lang="en-US" dirty="0"/>
              <a:t>Reasonable relative margin </a:t>
            </a:r>
          </a:p>
          <a:p>
            <a:r>
              <a:rPr lang="en-US" dirty="0"/>
              <a:t>Secondary endpoints may differentiate among devices	</a:t>
            </a:r>
          </a:p>
          <a:p>
            <a:pPr lvl="1"/>
            <a:r>
              <a:rPr lang="en-US" dirty="0"/>
              <a:t>Rate of PVL</a:t>
            </a:r>
          </a:p>
          <a:p>
            <a:pPr lvl="1"/>
            <a:r>
              <a:rPr lang="en-US" dirty="0"/>
              <a:t>Rate of PPM</a:t>
            </a:r>
          </a:p>
          <a:p>
            <a:pPr lvl="1"/>
            <a:r>
              <a:rPr lang="en-US" dirty="0"/>
              <a:t>Vascular Complications (low profile; smaller sheaths, </a:t>
            </a:r>
            <a:r>
              <a:rPr lang="en-US" dirty="0" err="1"/>
              <a:t>etc</a:t>
            </a:r>
            <a:r>
              <a:rPr lang="en-US" dirty="0"/>
              <a:t>…)</a:t>
            </a:r>
          </a:p>
        </p:txBody>
      </p:sp>
    </p:spTree>
    <p:extLst>
      <p:ext uri="{BB962C8B-B14F-4D97-AF65-F5344CB8AC3E}">
        <p14:creationId xmlns:p14="http://schemas.microsoft.com/office/powerpoint/2010/main" val="338861389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DA3A9D-B4AF-442F-9983-D236F57C0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Surrogate Endpoints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248170D-1111-4A0B-BE1D-8FE7F8B2B5D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/>
              <a:t>Pros’s</a:t>
            </a:r>
            <a:endParaRPr lang="en-US" dirty="0"/>
          </a:p>
          <a:p>
            <a:pPr lvl="1"/>
            <a:r>
              <a:rPr lang="en-US" dirty="0"/>
              <a:t>Every patient contributes to endpoint</a:t>
            </a:r>
          </a:p>
          <a:p>
            <a:pPr lvl="1"/>
            <a:r>
              <a:rPr lang="en-US" dirty="0"/>
              <a:t>Important endpoints for patients (</a:t>
            </a:r>
            <a:r>
              <a:rPr lang="en-US" dirty="0" err="1"/>
              <a:t>eg</a:t>
            </a:r>
            <a:r>
              <a:rPr lang="en-US" dirty="0"/>
              <a:t>, QoL)</a:t>
            </a:r>
          </a:p>
          <a:p>
            <a:pPr lvl="1"/>
            <a:r>
              <a:rPr lang="en-US" dirty="0"/>
              <a:t>Shorter follow-up</a:t>
            </a:r>
          </a:p>
          <a:p>
            <a:pPr lvl="1"/>
            <a:endParaRPr lang="en-US" dirty="0"/>
          </a:p>
          <a:p>
            <a:pPr marL="342900" lvl="1" indent="0">
              <a:buNone/>
            </a:pP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F12A2937-BAFB-4E81-A939-B8D2C7FEFF5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Con’s</a:t>
            </a:r>
          </a:p>
          <a:p>
            <a:pPr lvl="1"/>
            <a:r>
              <a:rPr lang="en-US" dirty="0"/>
              <a:t>Associated but not necessarily causal with hard endpoints</a:t>
            </a:r>
          </a:p>
          <a:p>
            <a:pPr lvl="1"/>
            <a:r>
              <a:rPr lang="en-US" dirty="0"/>
              <a:t>Difficult to combine into a composite endpoint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40029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FC4080-7156-4C31-A6B6-4516DF22F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of Surrogate Endpoints Applicable to TAVR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6EE7D19-7AEF-492A-81FC-B2E919A2D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4" y="972503"/>
            <a:ext cx="7772400" cy="3086100"/>
          </a:xfrm>
        </p:spPr>
        <p:txBody>
          <a:bodyPr/>
          <a:lstStyle/>
          <a:p>
            <a:r>
              <a:rPr lang="en-US" sz="1800" dirty="0"/>
              <a:t>Imaging</a:t>
            </a:r>
          </a:p>
          <a:p>
            <a:pPr lvl="1"/>
            <a:r>
              <a:rPr lang="en-US" sz="1800" dirty="0"/>
              <a:t>Echo- Reduction in stenosis, valve regurgitation, etc., EF</a:t>
            </a:r>
          </a:p>
          <a:p>
            <a:pPr lvl="1"/>
            <a:r>
              <a:rPr lang="en-US" sz="1800" dirty="0"/>
              <a:t>MRI- Reduction in LVH, Infarct Size</a:t>
            </a:r>
          </a:p>
          <a:p>
            <a:r>
              <a:rPr lang="en-US" sz="1800" dirty="0"/>
              <a:t>Exercise endpoints</a:t>
            </a:r>
          </a:p>
          <a:p>
            <a:pPr lvl="1"/>
            <a:r>
              <a:rPr lang="en-US" sz="1800" dirty="0"/>
              <a:t>6MWT, ETT, CPET</a:t>
            </a:r>
          </a:p>
          <a:p>
            <a:r>
              <a:rPr lang="en-US" sz="1800" dirty="0"/>
              <a:t>Quality of Life </a:t>
            </a:r>
          </a:p>
          <a:p>
            <a:pPr lvl="1"/>
            <a:r>
              <a:rPr lang="en-US" sz="1800" dirty="0"/>
              <a:t>Generic- SF-36/SF-12, EQ-5</a:t>
            </a:r>
          </a:p>
          <a:p>
            <a:pPr lvl="1"/>
            <a:r>
              <a:rPr lang="en-US" sz="1800" dirty="0"/>
              <a:t>Disease specific- SAQ, MLWHFQ, KCCQ</a:t>
            </a:r>
          </a:p>
          <a:p>
            <a:r>
              <a:rPr lang="en-US" sz="1800" dirty="0"/>
              <a:t>Biomarkers</a:t>
            </a:r>
          </a:p>
          <a:p>
            <a:pPr lvl="1"/>
            <a:r>
              <a:rPr lang="en-US" sz="1800" dirty="0" smtClean="0"/>
              <a:t>NT-NBP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86273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CRF 2007 Template&amp;#x0D;&amp;#x0A;Title 44 pt Bold Arial&amp;quot;&quot;/&gt;&lt;property id=&quot;20307&quot; value=&quot;404&quot;/&gt;&lt;/object&gt;&lt;object type=&quot;3&quot; unique_id=&quot;10005&quot;&gt;&lt;property id=&quot;20148&quot; value=&quot;5&quot;/&gt;&lt;property id=&quot;20300&quot; value=&quot;Slide 2 - &amp;quot;Text Slide – Titles Need to be Titlecase&amp;quot;&quot;/&gt;&lt;property id=&quot;20307&quot; value=&quot;405&quot;/&gt;&lt;/object&gt;&lt;object type=&quot;3&quot; unique_id=&quot;10006&quot;&gt;&lt;property id=&quot;20148&quot; value=&quot;5&quot;/&gt;&lt;property id=&quot;20300&quot; value=&quot;Slide 3 - &amp;quot;Color Palette&amp;quot;&quot;/&gt;&lt;property id=&quot;20307&quot; value=&quot;409&quot;/&gt;&lt;/object&gt;&lt;object type=&quot;3&quot; unique_id=&quot;10007&quot;&gt;&lt;property id=&quot;20148&quot; value=&quot;5&quot;/&gt;&lt;property id=&quot;20300&quot; value=&quot;Slide 4 - &amp;quot;Charts Slide&amp;quot;&quot;/&gt;&lt;property id=&quot;20307&quot; value=&quot;406&quot;/&gt;&lt;/object&gt;&lt;object type=&quot;3&quot; unique_id=&quot;10008&quot;&gt;&lt;property id=&quot;20148&quot; value=&quot;5&quot;/&gt;&lt;property id=&quot;20300&quot; value=&quot;Slide 6 - &amp;quot;Table Slide&amp;quot;&quot;/&gt;&lt;property id=&quot;20307&quot; value=&quot;398&quot;/&gt;&lt;/object&gt;&lt;object type=&quot;3&quot; unique_id=&quot;10009&quot;&gt;&lt;property id=&quot;20148&quot; value=&quot;5&quot;/&gt;&lt;property id=&quot;20300&quot; value=&quot;Slide 7 - &amp;quot;Sample Org Chart&amp;quot;&quot;/&gt;&lt;property id=&quot;20307&quot; value=&quot;403&quot;/&gt;&lt;/object&gt;&lt;object type=&quot;3&quot; unique_id=&quot;10010&quot;&gt;&lt;property id=&quot;20148&quot; value=&quot;5&quot;/&gt;&lt;property id=&quot;20300&quot; value=&quot;Slide 8 - &amp;quot;Sample Line Chart&amp;quot;&quot;/&gt;&lt;property id=&quot;20307&quot; value=&quot;407&quot;/&gt;&lt;/object&gt;&lt;object type=&quot;3&quot; unique_id=&quot;10011&quot;&gt;&lt;property id=&quot;20148&quot; value=&quot;5&quot;/&gt;&lt;property id=&quot;20300&quot; value=&quot;Slide 10 - &amp;quot;Photos &amp;amp; Bulleted Text&amp;quot;&quot;/&gt;&lt;property id=&quot;20307&quot; value=&quot;410&quot;/&gt;&lt;/object&gt;&lt;object type=&quot;3&quot; unique_id=&quot;10012&quot;&gt;&lt;property id=&quot;20148&quot; value=&quot;5&quot;/&gt;&lt;property id=&quot;20300&quot; value=&quot;Slide 11 - &amp;quot;Photo&amp;quot;&quot;/&gt;&lt;property id=&quot;20307&quot; value=&quot;411&quot;/&gt;&lt;/object&gt;&lt;object type=&quot;3&quot; unique_id=&quot;17581&quot;&gt;&lt;property id=&quot;20148&quot; value=&quot;5&quot;/&gt;&lt;property id=&quot;20300&quot; value=&quot;Slide 5&quot;/&gt;&lt;property id=&quot;20307&quot; value=&quot;414&quot;/&gt;&lt;/object&gt;&lt;object type=&quot;3&quot; unique_id=&quot;17582&quot;&gt;&lt;property id=&quot;20148&quot; value=&quot;5&quot;/&gt;&lt;property id=&quot;20300&quot; value=&quot;Slide 9 - &amp;quot;Sample Line Chart&amp;quot;&quot;/&gt;&lt;property id=&quot;20307&quot; value=&quot;413&quot;/&gt;&lt;/object&gt;&lt;/object&gt;&lt;/object&gt;&lt;/database&gt;"/>
</p:tagLst>
</file>

<file path=ppt/theme/theme1.xml><?xml version="1.0" encoding="utf-8"?>
<a:theme xmlns:a="http://schemas.openxmlformats.org/drawingml/2006/main" name="CRF_2006_background">
  <a:themeElements>
    <a:clrScheme name="">
      <a:dk1>
        <a:srgbClr val="000000"/>
      </a:dk1>
      <a:lt1>
        <a:srgbClr val="FFFFFF"/>
      </a:lt1>
      <a:dk2>
        <a:srgbClr val="002E4B"/>
      </a:dk2>
      <a:lt2>
        <a:srgbClr val="FDE25E"/>
      </a:lt2>
      <a:accent1>
        <a:srgbClr val="FF3300"/>
      </a:accent1>
      <a:accent2>
        <a:srgbClr val="6699FF"/>
      </a:accent2>
      <a:accent3>
        <a:srgbClr val="AAADB1"/>
      </a:accent3>
      <a:accent4>
        <a:srgbClr val="DADADA"/>
      </a:accent4>
      <a:accent5>
        <a:srgbClr val="FFADAA"/>
      </a:accent5>
      <a:accent6>
        <a:srgbClr val="5C8AE7"/>
      </a:accent6>
      <a:hlink>
        <a:srgbClr val="FFCC00"/>
      </a:hlink>
      <a:folHlink>
        <a:srgbClr val="969696"/>
      </a:folHlink>
    </a:clrScheme>
    <a:fontScheme name="CRF_2006_backgrou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1" i="1" u="none" strike="noStrike" cap="none" normalizeH="0" baseline="0" smtClean="0">
            <a:ln>
              <a:noFill/>
            </a:ln>
            <a:solidFill>
              <a:srgbClr val="FFCC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ヒラギノ角ゴ Pro W3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rgbClr val="FFCC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ヒラギノ角ゴ Pro W3" pitchFamily="-111" charset="-128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i="0" dirty="0" err="1" smtClean="0">
            <a:solidFill>
              <a:schemeClr val="bg1"/>
            </a:solidFill>
          </a:defRPr>
        </a:defPPr>
      </a:lstStyle>
    </a:txDef>
  </a:objectDefaults>
  <a:extraClrSchemeLst>
    <a:extraClrScheme>
      <a:clrScheme name="CRF_2006_background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F_2006_background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8">
        <a:dk1>
          <a:srgbClr val="000000"/>
        </a:dk1>
        <a:lt1>
          <a:srgbClr val="FFFFFF"/>
        </a:lt1>
        <a:dk2>
          <a:srgbClr val="002E4B"/>
        </a:dk2>
        <a:lt2>
          <a:srgbClr val="FDE25E"/>
        </a:lt2>
        <a:accent1>
          <a:srgbClr val="FF3300"/>
        </a:accent1>
        <a:accent2>
          <a:srgbClr val="3333FF"/>
        </a:accent2>
        <a:accent3>
          <a:srgbClr val="AAADB1"/>
        </a:accent3>
        <a:accent4>
          <a:srgbClr val="DADADA"/>
        </a:accent4>
        <a:accent5>
          <a:srgbClr val="FFADAA"/>
        </a:accent5>
        <a:accent6>
          <a:srgbClr val="2D2DE7"/>
        </a:accent6>
        <a:hlink>
          <a:srgbClr val="FFCC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RF_2006_background">
  <a:themeElements>
    <a:clrScheme name="">
      <a:dk1>
        <a:srgbClr val="000000"/>
      </a:dk1>
      <a:lt1>
        <a:srgbClr val="FFFFFF"/>
      </a:lt1>
      <a:dk2>
        <a:srgbClr val="002E4B"/>
      </a:dk2>
      <a:lt2>
        <a:srgbClr val="FDE25E"/>
      </a:lt2>
      <a:accent1>
        <a:srgbClr val="FF3300"/>
      </a:accent1>
      <a:accent2>
        <a:srgbClr val="6699FF"/>
      </a:accent2>
      <a:accent3>
        <a:srgbClr val="AAADB1"/>
      </a:accent3>
      <a:accent4>
        <a:srgbClr val="DADADA"/>
      </a:accent4>
      <a:accent5>
        <a:srgbClr val="FFADAA"/>
      </a:accent5>
      <a:accent6>
        <a:srgbClr val="5C8AE7"/>
      </a:accent6>
      <a:hlink>
        <a:srgbClr val="FFCC00"/>
      </a:hlink>
      <a:folHlink>
        <a:srgbClr val="969696"/>
      </a:folHlink>
    </a:clrScheme>
    <a:fontScheme name="CRF_2006_backgrou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1" i="1" u="none" strike="noStrike" cap="none" normalizeH="0" baseline="0" smtClean="0">
            <a:ln>
              <a:noFill/>
            </a:ln>
            <a:solidFill>
              <a:srgbClr val="FFCC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ヒラギノ角ゴ Pro W3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rgbClr val="FFCC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ヒラギノ角ゴ Pro W3" pitchFamily="-111" charset="-128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i="0" dirty="0" err="1" smtClean="0">
            <a:solidFill>
              <a:schemeClr val="bg1"/>
            </a:solidFill>
          </a:defRPr>
        </a:defPPr>
      </a:lstStyle>
    </a:txDef>
  </a:objectDefaults>
  <a:extraClrSchemeLst>
    <a:extraClrScheme>
      <a:clrScheme name="CRF_2006_background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F_2006_background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8">
        <a:dk1>
          <a:srgbClr val="000000"/>
        </a:dk1>
        <a:lt1>
          <a:srgbClr val="FFFFFF"/>
        </a:lt1>
        <a:dk2>
          <a:srgbClr val="002E4B"/>
        </a:dk2>
        <a:lt2>
          <a:srgbClr val="FDE25E"/>
        </a:lt2>
        <a:accent1>
          <a:srgbClr val="FF3300"/>
        </a:accent1>
        <a:accent2>
          <a:srgbClr val="3333FF"/>
        </a:accent2>
        <a:accent3>
          <a:srgbClr val="AAADB1"/>
        </a:accent3>
        <a:accent4>
          <a:srgbClr val="DADADA"/>
        </a:accent4>
        <a:accent5>
          <a:srgbClr val="FFADAA"/>
        </a:accent5>
        <a:accent6>
          <a:srgbClr val="2D2DE7"/>
        </a:accent6>
        <a:hlink>
          <a:srgbClr val="FFCC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7613</TotalTime>
  <Words>958</Words>
  <Application>Microsoft Office PowerPoint</Application>
  <PresentationFormat>On-screen Show (16:9)</PresentationFormat>
  <Paragraphs>216</Paragraphs>
  <Slides>18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MS PGothic</vt:lpstr>
      <vt:lpstr>Arial</vt:lpstr>
      <vt:lpstr>Calibri</vt:lpstr>
      <vt:lpstr>Calibri Light</vt:lpstr>
      <vt:lpstr>Tahoma</vt:lpstr>
      <vt:lpstr>Times New Roman</vt:lpstr>
      <vt:lpstr>Wingdings 2</vt:lpstr>
      <vt:lpstr>ヒラギノ角ゴ Pro W3</vt:lpstr>
      <vt:lpstr>CRF_2006_background</vt:lpstr>
      <vt:lpstr>Office Theme</vt:lpstr>
      <vt:lpstr>1_CRF_2006_background</vt:lpstr>
      <vt:lpstr>Endpoints for Aortic Valve Development</vt:lpstr>
      <vt:lpstr>PowerPoint Presentation</vt:lpstr>
      <vt:lpstr>TAVR Trials: The Initial Trials</vt:lpstr>
      <vt:lpstr>The Current/Next Stage in TAVR Studies</vt:lpstr>
      <vt:lpstr>EARLY- TAVR</vt:lpstr>
      <vt:lpstr>Partner 3: Low Risk AS patients</vt:lpstr>
      <vt:lpstr>Newer Devices- what pathway, what endpoints?</vt:lpstr>
      <vt:lpstr>Surrogate Endpoints</vt:lpstr>
      <vt:lpstr>Type of Surrogate Endpoints Applicable to TAVR</vt:lpstr>
      <vt:lpstr>NT-proBNP in PARADIGM</vt:lpstr>
      <vt:lpstr>NT-proBNP in PARADIGM: Effect of Treatment</vt:lpstr>
      <vt:lpstr>Heart Failure Hospitalization Equivalents</vt:lpstr>
      <vt:lpstr>Heart failure event</vt:lpstr>
      <vt:lpstr>TAVR UNLOAD Concept</vt:lpstr>
      <vt:lpstr>Integrating Surrogates into Composite Endpoints </vt:lpstr>
      <vt:lpstr>Finkelstein-Schoenfeld Methodology</vt:lpstr>
      <vt:lpstr>Finkelstein-Schoenfeld Methodology: A solution to the Composite Endpoint Problem </vt:lpstr>
      <vt:lpstr>TAVR- UNLOAD: FS Methodology</vt:lpstr>
    </vt:vector>
  </TitlesOfParts>
  <Company>CRF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Detrimental Impact of Chronic Renal Insufficiency</dc:title>
  <dc:creator>jzuccardy</dc:creator>
  <cp:lastModifiedBy>Checkin 005</cp:lastModifiedBy>
  <cp:revision>235</cp:revision>
  <dcterms:created xsi:type="dcterms:W3CDTF">2015-03-17T15:06:16Z</dcterms:created>
  <dcterms:modified xsi:type="dcterms:W3CDTF">2018-09-21T18:11:41Z</dcterms:modified>
</cp:coreProperties>
</file>